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29"/>
  </p:notesMasterIdLst>
  <p:sldIdLst>
    <p:sldId id="256" r:id="rId2"/>
    <p:sldId id="257" r:id="rId3"/>
    <p:sldId id="282" r:id="rId4"/>
    <p:sldId id="283" r:id="rId5"/>
    <p:sldId id="284" r:id="rId6"/>
    <p:sldId id="285" r:id="rId7"/>
    <p:sldId id="289" r:id="rId8"/>
    <p:sldId id="287" r:id="rId9"/>
    <p:sldId id="288" r:id="rId10"/>
    <p:sldId id="290" r:id="rId11"/>
    <p:sldId id="293" r:id="rId12"/>
    <p:sldId id="292" r:id="rId13"/>
    <p:sldId id="294" r:id="rId14"/>
    <p:sldId id="296" r:id="rId15"/>
    <p:sldId id="297" r:id="rId16"/>
    <p:sldId id="295" r:id="rId17"/>
    <p:sldId id="298" r:id="rId18"/>
    <p:sldId id="299" r:id="rId19"/>
    <p:sldId id="300" r:id="rId20"/>
    <p:sldId id="258" r:id="rId21"/>
    <p:sldId id="260" r:id="rId22"/>
    <p:sldId id="259" r:id="rId23"/>
    <p:sldId id="263" r:id="rId24"/>
    <p:sldId id="269" r:id="rId25"/>
    <p:sldId id="262" r:id="rId26"/>
    <p:sldId id="275" r:id="rId27"/>
    <p:sldId id="264" r:id="rId2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ME" initials="H" lastIdx="27" clrIdx="0">
    <p:extLst>
      <p:ext uri="{19B8F6BF-5375-455C-9EA6-DF929625EA0E}">
        <p15:presenceInfo xmlns:p15="http://schemas.microsoft.com/office/powerpoint/2012/main" userId="HOME" providerId="None"/>
      </p:ext>
    </p:extLst>
  </p:cmAuthor>
  <p:cmAuthor id="2" name="STRANGER" initials="S" lastIdx="12" clrIdx="1">
    <p:extLst>
      <p:ext uri="{19B8F6BF-5375-455C-9EA6-DF929625EA0E}">
        <p15:presenceInfo xmlns:p15="http://schemas.microsoft.com/office/powerpoint/2012/main" userId="STRANG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09" autoAdjust="0"/>
    <p:restoredTop sz="95326" autoAdjust="0"/>
  </p:normalViewPr>
  <p:slideViewPr>
    <p:cSldViewPr snapToGrid="0">
      <p:cViewPr>
        <p:scale>
          <a:sx n="75" d="100"/>
          <a:sy n="75" d="100"/>
        </p:scale>
        <p:origin x="1075" y="264"/>
      </p:cViewPr>
      <p:guideLst/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5-29T14:40:48.211" idx="5">
    <p:pos x="2286" y="1611"/>
    <p:text>исправить вопрос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5-29T21:38:15.589" idx="6">
    <p:pos x="2190" y="2672"/>
    <p:text>исправить на prop</p:text>
    <p:extLst>
      <p:ext uri="{C676402C-5697-4E1C-873F-D02D1690AC5C}">
        <p15:threadingInfo xmlns:p15="http://schemas.microsoft.com/office/powerpoint/2012/main" timeZoneBias="-180"/>
      </p:ext>
    </p:extLst>
  </p:cm>
  <p:cm authorId="2" dt="2024-05-29T21:45:51.220" idx="7">
    <p:pos x="5738" y="2620"/>
    <p:text>добавить перенос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5-29T21:58:23.876" idx="10">
    <p:pos x="1495" y="2573"/>
    <p:text>в 1000 раз</p:text>
    <p:extLst>
      <p:ext uri="{C676402C-5697-4E1C-873F-D02D1690AC5C}">
        <p15:threadingInfo xmlns:p15="http://schemas.microsoft.com/office/powerpoint/2012/main" timeZoneBias="-180"/>
      </p:ext>
    </p:extLst>
  </p:cm>
  <p:cm authorId="2" dt="2024-05-29T21:58:35.174" idx="11">
    <p:pos x="4592" y="2788"/>
    <p:text>в 1000 ра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5-29T21:49:09.322" idx="8">
    <p:pos x="1354" y="1107"/>
    <p:text>найти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5-29T21:58:09.852" idx="9">
    <p:pos x="1666" y="2948"/>
    <p:text>d 1000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5-29T22:04:37.571" idx="12">
    <p:pos x="5131" y="1745"/>
    <p:text>убрать лишнее</p:text>
    <p:extLst>
      <p:ext uri="{C676402C-5697-4E1C-873F-D02D1690AC5C}">
        <p15:threadingInfo xmlns:p15="http://schemas.microsoft.com/office/powerpoint/2012/main" timeZoneBias="-1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1.emf"/><Relationship Id="rId4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9A79C6-ED07-4761-8BAD-3D792A61B295}" type="datetimeFigureOut">
              <a:rPr lang="ru-RU" smtClean="0"/>
              <a:t>29.05.2024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768FD4-B796-4C51-95E6-64953EF1DE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0786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0FE4D4-3F6F-4598-BD11-E8122735F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2316B12-82E2-493E-94F1-F9192D4D85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006564C-37B6-4E0E-BE96-9C0F80AE8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2C3F-3A2E-4C17-811D-CE55A8A6B5A9}" type="datetime1">
              <a:rPr lang="ru-RU" smtClean="0"/>
              <a:t>29.05.2024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1D8C72-214A-4AB6-9C7C-F4D142C43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43F459-9080-4D18-89C5-8ADEDC9D4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4706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FD1ECB-81A8-46DC-A9C2-4D983778F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D56AA09-F726-4DC0-B893-5C690D3694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F0E322-3133-44EC-B7C5-28269DB39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95A84-5700-4A24-B73D-42D63681A47C}" type="datetime1">
              <a:rPr lang="ru-RU" smtClean="0"/>
              <a:t>29.05.2024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0AC146-BD4A-4B07-B376-1D23D1861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9C919F-81C6-4353-8B08-8DF71CAE8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1531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1F2873D-3781-4CA9-A2D1-92B1E4EC4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35702-ED76-407D-9219-DFDFCFA65CF9}" type="datetime1">
              <a:rPr lang="ru-RU" smtClean="0"/>
              <a:t>29.05.2024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08F5911-E076-4131-8503-3790DAE2C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12B1DB-0137-4752-805D-ED9FC599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246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BC9C2-2147-46DA-B512-9750EBFB7FCD}" type="datetime1">
              <a:rPr lang="ru-RU" smtClean="0"/>
              <a:t>29.05.2024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CEC19003-FD66-4EE2-B2FC-54CC186F223F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D6E16B48-8F08-444F-BF10-2358474845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711748"/>
            <a:ext cx="6319657" cy="4398582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6DB30DA-2C25-475A-88A3-A2072284D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144000" cy="696686"/>
          </a:xfrm>
        </p:spPr>
        <p:txBody>
          <a:bodyPr>
            <a:normAutofit/>
          </a:bodyPr>
          <a:lstStyle>
            <a:lvl1pPr>
              <a:defRPr sz="2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0931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0C5F32-DAD2-4583-B60B-A0B2D4A8F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C6E94E4-23BE-4363-9372-D865E5D9D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271B8C-884B-4582-8E49-AC2B1E177A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9C5A72-1A47-45D8-A9AD-55F7697D1B15}" type="datetime1">
              <a:rPr lang="ru-RU" smtClean="0"/>
              <a:t>29.05.2024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C87F36-2EB5-4979-AB60-75D64CA52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A3668F6-1C68-48FF-9147-FFD4F0DF1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19003-FD66-4EE2-B2FC-54CC186F22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634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3" r:id="rId2"/>
    <p:sldLayoutId id="2147483697" r:id="rId3"/>
    <p:sldLayoutId id="2147483702" r:id="rId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11" Type="http://schemas.openxmlformats.org/officeDocument/2006/relationships/comments" Target="../comments/comment3.xml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5.png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4.xml"/><Relationship Id="rId3" Type="http://schemas.openxmlformats.org/officeDocument/2006/relationships/image" Target="../media/image45.png"/><Relationship Id="rId7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56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45.png"/><Relationship Id="rId7" Type="http://schemas.openxmlformats.org/officeDocument/2006/relationships/image" Target="../media/image6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comments" Target="../comments/comment5.xml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4.emf"/><Relationship Id="rId4" Type="http://schemas.openxmlformats.org/officeDocument/2006/relationships/image" Target="../media/image1.emf"/><Relationship Id="rId9" Type="http://schemas.openxmlformats.org/officeDocument/2006/relationships/oleObject" Target="../embeddings/oleObject4.bin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6.png"/><Relationship Id="rId3" Type="http://schemas.openxmlformats.org/officeDocument/2006/relationships/image" Target="../media/image7.png"/><Relationship Id="rId7" Type="http://schemas.openxmlformats.org/officeDocument/2006/relationships/image" Target="../media/image72.png"/><Relationship Id="rId12" Type="http://schemas.openxmlformats.org/officeDocument/2006/relationships/image" Target="../media/image71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0.png"/><Relationship Id="rId11" Type="http://schemas.openxmlformats.org/officeDocument/2006/relationships/oleObject" Target="../embeddings/oleObject10.bin"/><Relationship Id="rId5" Type="http://schemas.openxmlformats.org/officeDocument/2006/relationships/image" Target="../media/image90.png"/><Relationship Id="rId10" Type="http://schemas.openxmlformats.org/officeDocument/2006/relationships/image" Target="../media/image75.png"/><Relationship Id="rId4" Type="http://schemas.openxmlformats.org/officeDocument/2006/relationships/image" Target="../media/image80.png"/><Relationship Id="rId9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19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1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220.png"/><Relationship Id="rId10" Type="http://schemas.openxmlformats.org/officeDocument/2006/relationships/image" Target="../media/image200.png"/><Relationship Id="rId4" Type="http://schemas.openxmlformats.org/officeDocument/2006/relationships/image" Target="../media/image180.png"/><Relationship Id="rId9" Type="http://schemas.openxmlformats.org/officeDocument/2006/relationships/image" Target="../media/image19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5" Type="http://schemas.openxmlformats.org/officeDocument/2006/relationships/comments" Target="../comments/comment6.xml"/><Relationship Id="rId4" Type="http://schemas.openxmlformats.org/officeDocument/2006/relationships/image" Target="../media/image86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jpeg"/><Relationship Id="rId7" Type="http://schemas.openxmlformats.org/officeDocument/2006/relationships/image" Target="../media/image92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5" Type="http://schemas.openxmlformats.org/officeDocument/2006/relationships/image" Target="../media/image90.jpeg"/><Relationship Id="rId4" Type="http://schemas.openxmlformats.org/officeDocument/2006/relationships/image" Target="../media/image89.jpeg"/><Relationship Id="rId9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7.e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0A7002B1-A2A2-4815-97B2-C2228282F3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03680"/>
            <a:ext cx="9144000" cy="2006283"/>
          </a:xfrm>
        </p:spPr>
        <p:txBody>
          <a:bodyPr>
            <a:noAutofit/>
          </a:bodyPr>
          <a:lstStyle/>
          <a:p>
            <a:r>
              <a:rPr lang="ru-RU" sz="3200" b="1" dirty="0"/>
              <a:t>Моделирование процесса полимеризации композиций</a:t>
            </a:r>
            <a:br>
              <a:rPr lang="ru-RU" sz="3200" b="1" dirty="0"/>
            </a:br>
            <a:r>
              <a:rPr lang="ru-RU" sz="3200" b="1" dirty="0"/>
              <a:t>ДМЭГ/бутанол, ПЭТА/бутанол и ОКМ-2/бутанол, инициируемого системой о-хинон/амин</a:t>
            </a:r>
            <a:r>
              <a:rPr lang="ru-RU" sz="4000" b="1" dirty="0"/>
              <a:t>.</a:t>
            </a:r>
            <a:endParaRPr lang="ru-RU" sz="4000" dirty="0"/>
          </a:p>
        </p:txBody>
      </p:sp>
      <p:sp>
        <p:nvSpPr>
          <p:cNvPr id="10" name="Подзаголовок 9">
            <a:extLst>
              <a:ext uri="{FF2B5EF4-FFF2-40B4-BE49-F238E27FC236}">
                <a16:creationId xmlns:a16="http://schemas.microsoft.com/office/drawing/2014/main" id="{BFC612B2-8CE3-4485-80B5-E84966254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6338" y="5205046"/>
            <a:ext cx="6787662" cy="1652954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ru-RU" dirty="0"/>
              <a:t>Работу выполнил студент 5 курса:</a:t>
            </a:r>
          </a:p>
          <a:p>
            <a:pPr algn="r"/>
            <a:r>
              <a:rPr lang="ru-RU" dirty="0"/>
              <a:t>Крайнов Илья Олегович</a:t>
            </a:r>
          </a:p>
          <a:p>
            <a:pPr algn="r"/>
            <a:endParaRPr lang="ru-RU" dirty="0"/>
          </a:p>
          <a:p>
            <a:pPr algn="r"/>
            <a:r>
              <a:rPr lang="ru-RU" dirty="0"/>
              <a:t>Работа выполнена в ИМХ РАН под руководством: </a:t>
            </a:r>
            <a:br>
              <a:rPr lang="ru-RU" dirty="0"/>
            </a:br>
            <a:r>
              <a:rPr lang="ru-RU" dirty="0"/>
              <a:t>к.х.н.  Арсеньева М.В.</a:t>
            </a:r>
          </a:p>
          <a:p>
            <a:pPr algn="r"/>
            <a:r>
              <a:rPr lang="ru-RU" dirty="0" err="1"/>
              <a:t>Полуштайцева</a:t>
            </a:r>
            <a:r>
              <a:rPr lang="ru-RU" dirty="0"/>
              <a:t> Ю. В.</a:t>
            </a:r>
          </a:p>
          <a:p>
            <a:pPr algn="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0891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8500F87-DE01-4DDE-BD42-48309E5D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Редукция схемы полимеризации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8D6FB6-E697-4F1F-BCA6-B9B769B4059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" y="645120"/>
            <a:ext cx="9054000" cy="3031457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6" name="Стрелка: вниз 5">
            <a:extLst>
              <a:ext uri="{FF2B5EF4-FFF2-40B4-BE49-F238E27FC236}">
                <a16:creationId xmlns:a16="http://schemas.microsoft.com/office/drawing/2014/main" id="{1ECB1A6F-3BC5-43FC-83B2-4DA6C99C2D67}"/>
              </a:ext>
            </a:extLst>
          </p:cNvPr>
          <p:cNvSpPr/>
          <p:nvPr/>
        </p:nvSpPr>
        <p:spPr>
          <a:xfrm>
            <a:off x="4200356" y="3691817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CF0464-26DA-477F-AC7F-A4F6254A479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22" y="4159029"/>
            <a:ext cx="9111747" cy="2060287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5F30A25-58F6-4EFA-B862-455507EE4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74535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633738E-B3E0-468F-9787-E59B93462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Ошибка редукции схемы </a:t>
            </a:r>
            <a:r>
              <a:rPr lang="ru-RU" dirty="0" err="1"/>
              <a:t>фотоинициирования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D687ED-B237-4DEF-B655-9CD6FA5FD10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247"/>
            <a:ext cx="8936736" cy="57278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216DBD-12B1-4CF6-91B0-6073C263952E}"/>
              </a:ext>
            </a:extLst>
          </p:cNvPr>
          <p:cNvSpPr txBox="1"/>
          <p:nvPr/>
        </p:nvSpPr>
        <p:spPr>
          <a:xfrm>
            <a:off x="382152" y="524861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27CE5F-0E54-4C73-B509-A5C66D5F464C}"/>
              </a:ext>
            </a:extLst>
          </p:cNvPr>
          <p:cNvSpPr txBox="1"/>
          <p:nvPr/>
        </p:nvSpPr>
        <p:spPr>
          <a:xfrm>
            <a:off x="382152" y="3399262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347759-9ECC-4682-8A53-09AFC64F915F}"/>
              </a:ext>
            </a:extLst>
          </p:cNvPr>
          <p:cNvSpPr txBox="1"/>
          <p:nvPr/>
        </p:nvSpPr>
        <p:spPr>
          <a:xfrm>
            <a:off x="4983480" y="3399262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4193FF-AAE6-492D-9FC8-89C8DF44006B}"/>
              </a:ext>
            </a:extLst>
          </p:cNvPr>
          <p:cNvSpPr txBox="1"/>
          <p:nvPr/>
        </p:nvSpPr>
        <p:spPr>
          <a:xfrm>
            <a:off x="8701736" y="3145581"/>
            <a:ext cx="4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t, </a:t>
            </a:r>
            <a:r>
              <a:rPr lang="ru-RU" dirty="0"/>
              <a:t>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5B91AE-B947-4538-8B60-27B07B6F49B0}"/>
              </a:ext>
            </a:extLst>
          </p:cNvPr>
          <p:cNvSpPr txBox="1"/>
          <p:nvPr/>
        </p:nvSpPr>
        <p:spPr>
          <a:xfrm>
            <a:off x="1942796" y="6238517"/>
            <a:ext cx="4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t, </a:t>
            </a:r>
            <a:r>
              <a:rPr lang="ru-RU" dirty="0"/>
              <a:t>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C48E7F-C550-4CC2-B496-7EB25EC73608}"/>
              </a:ext>
            </a:extLst>
          </p:cNvPr>
          <p:cNvSpPr txBox="1"/>
          <p:nvPr/>
        </p:nvSpPr>
        <p:spPr>
          <a:xfrm>
            <a:off x="6819596" y="6238517"/>
            <a:ext cx="4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t, </a:t>
            </a:r>
            <a:r>
              <a:rPr lang="ru-RU" dirty="0"/>
              <a:t>с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9C77EF9-3F19-44B8-A192-A3624C35A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7697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633738E-B3E0-468F-9787-E59B93462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Ошибка редукции схемы полимеризации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D687ED-B237-4DEF-B655-9CD6FA5FD10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1" y="605247"/>
            <a:ext cx="8864594" cy="57278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216DBD-12B1-4CF6-91B0-6073C263952E}"/>
              </a:ext>
            </a:extLst>
          </p:cNvPr>
          <p:cNvSpPr txBox="1"/>
          <p:nvPr/>
        </p:nvSpPr>
        <p:spPr>
          <a:xfrm>
            <a:off x="1202944" y="605247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27CE5F-0E54-4C73-B509-A5C66D5F464C}"/>
              </a:ext>
            </a:extLst>
          </p:cNvPr>
          <p:cNvSpPr txBox="1"/>
          <p:nvPr/>
        </p:nvSpPr>
        <p:spPr>
          <a:xfrm>
            <a:off x="588264" y="3362820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347759-9ECC-4682-8A53-09AFC64F915F}"/>
              </a:ext>
            </a:extLst>
          </p:cNvPr>
          <p:cNvSpPr txBox="1"/>
          <p:nvPr/>
        </p:nvSpPr>
        <p:spPr>
          <a:xfrm>
            <a:off x="5036820" y="337253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4193FF-AAE6-492D-9FC8-89C8DF44006B}"/>
              </a:ext>
            </a:extLst>
          </p:cNvPr>
          <p:cNvSpPr txBox="1"/>
          <p:nvPr/>
        </p:nvSpPr>
        <p:spPr>
          <a:xfrm>
            <a:off x="8674000" y="3244334"/>
            <a:ext cx="4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t, </a:t>
            </a:r>
            <a:r>
              <a:rPr lang="ru-RU" dirty="0"/>
              <a:t>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5B91AE-B947-4538-8B60-27B07B6F49B0}"/>
              </a:ext>
            </a:extLst>
          </p:cNvPr>
          <p:cNvSpPr txBox="1"/>
          <p:nvPr/>
        </p:nvSpPr>
        <p:spPr>
          <a:xfrm>
            <a:off x="1942796" y="6238517"/>
            <a:ext cx="4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t, </a:t>
            </a:r>
            <a:r>
              <a:rPr lang="ru-RU" dirty="0"/>
              <a:t>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C48E7F-C550-4CC2-B496-7EB25EC73608}"/>
              </a:ext>
            </a:extLst>
          </p:cNvPr>
          <p:cNvSpPr txBox="1"/>
          <p:nvPr/>
        </p:nvSpPr>
        <p:spPr>
          <a:xfrm>
            <a:off x="6819596" y="6238517"/>
            <a:ext cx="4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t, </a:t>
            </a:r>
            <a:r>
              <a:rPr lang="ru-RU" dirty="0"/>
              <a:t>с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496659C-2E23-432C-93A8-A1BB8AA3F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8527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2EFF5A7-18E4-417F-B0DB-186E1E4B5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Исследование кинетики ОКМ-2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8477E2-7A5F-4D9A-9C3A-A12AB1DE957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1471" y="4511770"/>
            <a:ext cx="6826134" cy="23462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8A1284-11C1-4D85-820A-76704C290C9F}"/>
              </a:ext>
            </a:extLst>
          </p:cNvPr>
          <p:cNvSpPr txBox="1"/>
          <p:nvPr/>
        </p:nvSpPr>
        <p:spPr>
          <a:xfrm>
            <a:off x="6885449" y="6555637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D490E4-348C-4413-85A5-BC0E90D47803}"/>
              </a:ext>
            </a:extLst>
          </p:cNvPr>
          <p:cNvSpPr txBox="1"/>
          <p:nvPr/>
        </p:nvSpPr>
        <p:spPr>
          <a:xfrm rot="16200000">
            <a:off x="-60753" y="5530995"/>
            <a:ext cx="490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391664-B7B3-40A5-B05C-19F15ACCE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99" y="564523"/>
            <a:ext cx="7704582" cy="39107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EBEF43-5376-4FC9-9FDE-353AE1E1C5CA}"/>
              </a:ext>
            </a:extLst>
          </p:cNvPr>
          <p:cNvSpPr txBox="1"/>
          <p:nvPr/>
        </p:nvSpPr>
        <p:spPr>
          <a:xfrm rot="16200000">
            <a:off x="-109203" y="2326559"/>
            <a:ext cx="46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0AD1D0-E985-4E1E-B9B7-2DEDCB6E0E03}"/>
              </a:ext>
            </a:extLst>
          </p:cNvPr>
          <p:cNvSpPr txBox="1"/>
          <p:nvPr/>
        </p:nvSpPr>
        <p:spPr>
          <a:xfrm>
            <a:off x="7932281" y="4196032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BEAB210-3788-4674-9DFE-E37CAA696CBB}"/>
              </a:ext>
            </a:extLst>
          </p:cNvPr>
          <p:cNvSpPr/>
          <p:nvPr/>
        </p:nvSpPr>
        <p:spPr>
          <a:xfrm>
            <a:off x="699377" y="3783872"/>
            <a:ext cx="466344" cy="38879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Дуга 23">
            <a:extLst>
              <a:ext uri="{FF2B5EF4-FFF2-40B4-BE49-F238E27FC236}">
                <a16:creationId xmlns:a16="http://schemas.microsoft.com/office/drawing/2014/main" id="{AA68AE41-2B5F-406F-8A21-454AE68341A8}"/>
              </a:ext>
            </a:extLst>
          </p:cNvPr>
          <p:cNvSpPr/>
          <p:nvPr/>
        </p:nvSpPr>
        <p:spPr>
          <a:xfrm rot="16200000">
            <a:off x="703229" y="3943063"/>
            <a:ext cx="1056951" cy="1197864"/>
          </a:xfrm>
          <a:prstGeom prst="arc">
            <a:avLst>
              <a:gd name="adj1" fmla="val 13496778"/>
              <a:gd name="adj2" fmla="val 18689750"/>
            </a:avLst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2A770AD-EC40-4BA0-B91F-3B1DD0CEB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13</a:t>
            </a:fld>
            <a:endParaRPr lang="ru-RU" dirty="0"/>
          </a:p>
        </p:txBody>
      </p: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9DC49668-EAE0-480C-8FED-4774A9633500}"/>
              </a:ext>
            </a:extLst>
          </p:cNvPr>
          <p:cNvGrpSpPr/>
          <p:nvPr/>
        </p:nvGrpSpPr>
        <p:grpSpPr>
          <a:xfrm>
            <a:off x="6354296" y="4586039"/>
            <a:ext cx="726440" cy="507832"/>
            <a:chOff x="7482840" y="4674566"/>
            <a:chExt cx="726440" cy="507832"/>
          </a:xfrm>
        </p:grpSpPr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8CB83C9E-7450-4C1A-8CDB-9E7C85B0C10F}"/>
                </a:ext>
              </a:extLst>
            </p:cNvPr>
            <p:cNvSpPr/>
            <p:nvPr/>
          </p:nvSpPr>
          <p:spPr>
            <a:xfrm>
              <a:off x="7482840" y="4674566"/>
              <a:ext cx="627380" cy="483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E70B1B83-D571-4B50-BAEE-416F5BBFC970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480152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82F8B400-6F9E-4BB7-8D70-7EC2F636F6A8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508600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8B11C41-CDF5-4653-BE6E-F2AFEFAE4C88}"/>
                </a:ext>
              </a:extLst>
            </p:cNvPr>
            <p:cNvSpPr txBox="1"/>
            <p:nvPr/>
          </p:nvSpPr>
          <p:spPr>
            <a:xfrm>
              <a:off x="7606329" y="4674566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/>
                <a:t>Расчет.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AD73DB1-35D5-41F0-804A-39C053EB7EAC}"/>
                </a:ext>
              </a:extLst>
            </p:cNvPr>
            <p:cNvSpPr txBox="1"/>
            <p:nvPr/>
          </p:nvSpPr>
          <p:spPr>
            <a:xfrm>
              <a:off x="7606329" y="4928482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 err="1"/>
                <a:t>Эксп</a:t>
              </a:r>
              <a:r>
                <a:rPr lang="ru-RU" sz="1050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8403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2EFF5A7-18E4-417F-B0DB-186E1E4B5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Исследование кинетики ДМЭГ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8477E2-7A5F-4D9A-9C3A-A12AB1DE957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1471" y="4516280"/>
            <a:ext cx="6826134" cy="23372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8A1284-11C1-4D85-820A-76704C290C9F}"/>
              </a:ext>
            </a:extLst>
          </p:cNvPr>
          <p:cNvSpPr txBox="1"/>
          <p:nvPr/>
        </p:nvSpPr>
        <p:spPr>
          <a:xfrm>
            <a:off x="7044453" y="6575957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D490E4-348C-4413-85A5-BC0E90D47803}"/>
              </a:ext>
            </a:extLst>
          </p:cNvPr>
          <p:cNvSpPr txBox="1"/>
          <p:nvPr/>
        </p:nvSpPr>
        <p:spPr>
          <a:xfrm rot="16200000">
            <a:off x="-49628" y="5530995"/>
            <a:ext cx="46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391664-B7B3-40A5-B05C-19F15ACCE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99" y="571893"/>
            <a:ext cx="7704582" cy="38960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EBEF43-5376-4FC9-9FDE-353AE1E1C5CA}"/>
              </a:ext>
            </a:extLst>
          </p:cNvPr>
          <p:cNvSpPr txBox="1"/>
          <p:nvPr/>
        </p:nvSpPr>
        <p:spPr>
          <a:xfrm rot="16200000">
            <a:off x="-120328" y="2326559"/>
            <a:ext cx="490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0AD1D0-E985-4E1E-B9B7-2DEDCB6E0E03}"/>
              </a:ext>
            </a:extLst>
          </p:cNvPr>
          <p:cNvSpPr txBox="1"/>
          <p:nvPr/>
        </p:nvSpPr>
        <p:spPr>
          <a:xfrm>
            <a:off x="7972286" y="4185999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BEAB210-3788-4674-9DFE-E37CAA696CBB}"/>
              </a:ext>
            </a:extLst>
          </p:cNvPr>
          <p:cNvSpPr/>
          <p:nvPr/>
        </p:nvSpPr>
        <p:spPr>
          <a:xfrm>
            <a:off x="699376" y="3115712"/>
            <a:ext cx="2437015" cy="105695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Дуга 23">
            <a:extLst>
              <a:ext uri="{FF2B5EF4-FFF2-40B4-BE49-F238E27FC236}">
                <a16:creationId xmlns:a16="http://schemas.microsoft.com/office/drawing/2014/main" id="{AA68AE41-2B5F-406F-8A21-454AE68341A8}"/>
              </a:ext>
            </a:extLst>
          </p:cNvPr>
          <p:cNvSpPr/>
          <p:nvPr/>
        </p:nvSpPr>
        <p:spPr>
          <a:xfrm rot="16200000">
            <a:off x="1645052" y="3943064"/>
            <a:ext cx="1056951" cy="1197864"/>
          </a:xfrm>
          <a:prstGeom prst="arc">
            <a:avLst>
              <a:gd name="adj1" fmla="val 13496778"/>
              <a:gd name="adj2" fmla="val 18689750"/>
            </a:avLst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34F531F-FD36-45D4-9E24-DD4149E53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14</a:t>
            </a:fld>
            <a:endParaRPr lang="ru-RU" dirty="0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BE3497E6-954E-4A67-A0B9-8B8A82BD8AF7}"/>
              </a:ext>
            </a:extLst>
          </p:cNvPr>
          <p:cNvGrpSpPr/>
          <p:nvPr/>
        </p:nvGrpSpPr>
        <p:grpSpPr>
          <a:xfrm>
            <a:off x="582005" y="4625998"/>
            <a:ext cx="726440" cy="507832"/>
            <a:chOff x="7482840" y="4674566"/>
            <a:chExt cx="726440" cy="507832"/>
          </a:xfrm>
        </p:grpSpPr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7773FB03-5682-4F93-8CD6-FF0FEBD45AAD}"/>
                </a:ext>
              </a:extLst>
            </p:cNvPr>
            <p:cNvSpPr/>
            <p:nvPr/>
          </p:nvSpPr>
          <p:spPr>
            <a:xfrm>
              <a:off x="7482840" y="4674566"/>
              <a:ext cx="627380" cy="483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8A5E5C3C-A50E-46C3-A162-5121640116B8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480152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7CA0C1DA-5372-4D8B-884C-A56B5B38E46D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508600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E43834-418B-4E54-A221-5FD4D83C9F86}"/>
                </a:ext>
              </a:extLst>
            </p:cNvPr>
            <p:cNvSpPr txBox="1"/>
            <p:nvPr/>
          </p:nvSpPr>
          <p:spPr>
            <a:xfrm>
              <a:off x="7606329" y="4674566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/>
                <a:t>Расчет.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DFEAAE-77E5-4875-9C36-D3B19A1E6B98}"/>
                </a:ext>
              </a:extLst>
            </p:cNvPr>
            <p:cNvSpPr txBox="1"/>
            <p:nvPr/>
          </p:nvSpPr>
          <p:spPr>
            <a:xfrm>
              <a:off x="7606329" y="4928482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 err="1"/>
                <a:t>Эксп</a:t>
              </a:r>
              <a:r>
                <a:rPr lang="ru-RU" sz="1050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7839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2EFF5A7-18E4-417F-B0DB-186E1E4B5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Исследование кинетики ПЭТА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8477E2-7A5F-4D9A-9C3A-A12AB1DE957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1471" y="4523389"/>
            <a:ext cx="6826134" cy="23229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8A1284-11C1-4D85-820A-76704C290C9F}"/>
              </a:ext>
            </a:extLst>
          </p:cNvPr>
          <p:cNvSpPr txBox="1"/>
          <p:nvPr/>
        </p:nvSpPr>
        <p:spPr>
          <a:xfrm>
            <a:off x="7123193" y="6540397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D490E4-348C-4413-85A5-BC0E90D47803}"/>
              </a:ext>
            </a:extLst>
          </p:cNvPr>
          <p:cNvSpPr txBox="1"/>
          <p:nvPr/>
        </p:nvSpPr>
        <p:spPr>
          <a:xfrm rot="16200000">
            <a:off x="-49628" y="5530995"/>
            <a:ext cx="46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391664-B7B3-40A5-B05C-19F15ACCE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99" y="582911"/>
            <a:ext cx="7704582" cy="38739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EBEF43-5376-4FC9-9FDE-353AE1E1C5CA}"/>
              </a:ext>
            </a:extLst>
          </p:cNvPr>
          <p:cNvSpPr txBox="1"/>
          <p:nvPr/>
        </p:nvSpPr>
        <p:spPr>
          <a:xfrm rot="16200000">
            <a:off x="-120328" y="2326559"/>
            <a:ext cx="490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P, %</a:t>
            </a:r>
            <a:endParaRPr lang="ru-RU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0AD1D0-E985-4E1E-B9B7-2DEDCB6E0E03}"/>
              </a:ext>
            </a:extLst>
          </p:cNvPr>
          <p:cNvSpPr txBox="1"/>
          <p:nvPr/>
        </p:nvSpPr>
        <p:spPr>
          <a:xfrm>
            <a:off x="7936091" y="4184094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t, </a:t>
            </a:r>
            <a:r>
              <a:rPr lang="ru-RU" sz="1400" dirty="0"/>
              <a:t>с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BEAB210-3788-4674-9DFE-E37CAA696CBB}"/>
              </a:ext>
            </a:extLst>
          </p:cNvPr>
          <p:cNvSpPr/>
          <p:nvPr/>
        </p:nvSpPr>
        <p:spPr>
          <a:xfrm>
            <a:off x="699377" y="3475978"/>
            <a:ext cx="160160" cy="696686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Дуга 23">
            <a:extLst>
              <a:ext uri="{FF2B5EF4-FFF2-40B4-BE49-F238E27FC236}">
                <a16:creationId xmlns:a16="http://schemas.microsoft.com/office/drawing/2014/main" id="{AA68AE41-2B5F-406F-8A21-454AE68341A8}"/>
              </a:ext>
            </a:extLst>
          </p:cNvPr>
          <p:cNvSpPr/>
          <p:nvPr/>
        </p:nvSpPr>
        <p:spPr>
          <a:xfrm rot="16200000">
            <a:off x="683244" y="3943063"/>
            <a:ext cx="1056951" cy="1197864"/>
          </a:xfrm>
          <a:prstGeom prst="arc">
            <a:avLst>
              <a:gd name="adj1" fmla="val 13496778"/>
              <a:gd name="adj2" fmla="val 18689750"/>
            </a:avLst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B89BCFA-A221-48A1-8691-B4693CC7C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15</a:t>
            </a:fld>
            <a:endParaRPr lang="ru-RU" dirty="0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9C744976-F68D-47B1-AAD9-A2CD9FD7AA42}"/>
              </a:ext>
            </a:extLst>
          </p:cNvPr>
          <p:cNvGrpSpPr/>
          <p:nvPr/>
        </p:nvGrpSpPr>
        <p:grpSpPr>
          <a:xfrm>
            <a:off x="6403357" y="4602546"/>
            <a:ext cx="726440" cy="507832"/>
            <a:chOff x="7482840" y="4674566"/>
            <a:chExt cx="726440" cy="507832"/>
          </a:xfrm>
        </p:grpSpPr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50DF2EF5-885A-42C6-877A-B39F294849EC}"/>
                </a:ext>
              </a:extLst>
            </p:cNvPr>
            <p:cNvSpPr/>
            <p:nvPr/>
          </p:nvSpPr>
          <p:spPr>
            <a:xfrm>
              <a:off x="7482840" y="4674566"/>
              <a:ext cx="627380" cy="483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5E9976C7-91A6-42B9-A954-4ACEF36EDAEB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480152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C9141867-EEC3-42F5-8C5D-A2554E3A005F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5086004"/>
              <a:ext cx="149860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DD79BED-54C8-4C7D-ABA6-54947A948603}"/>
                </a:ext>
              </a:extLst>
            </p:cNvPr>
            <p:cNvSpPr txBox="1"/>
            <p:nvPr/>
          </p:nvSpPr>
          <p:spPr>
            <a:xfrm>
              <a:off x="7606329" y="4674566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/>
                <a:t>Расчет.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CD7F0A6-6948-4EE3-98FC-3462D61D88AF}"/>
                </a:ext>
              </a:extLst>
            </p:cNvPr>
            <p:cNvSpPr txBox="1"/>
            <p:nvPr/>
          </p:nvSpPr>
          <p:spPr>
            <a:xfrm>
              <a:off x="7606329" y="4928482"/>
              <a:ext cx="6029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 err="1"/>
                <a:t>Эксп</a:t>
              </a:r>
              <a:r>
                <a:rPr lang="ru-RU" sz="1050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3306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ru-RU" dirty="0"/>
                  <a:t>Влияние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/>
                        </m:ctrlPr>
                      </m:sSubPr>
                      <m:e>
                        <m:r>
                          <a:rPr lang="ru-RU" i="1"/>
                          <m:t>𝑘</m:t>
                        </m:r>
                      </m:e>
                      <m:sub>
                        <m:r>
                          <a:rPr lang="ru-RU" i="1"/>
                          <m:t>𝑙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/>
                        </m:ctrlPr>
                      </m:sSubPr>
                      <m:e>
                        <m:r>
                          <a:rPr lang="ru-RU" i="1"/>
                          <m:t>𝑘</m:t>
                        </m:r>
                      </m:e>
                      <m:sub>
                        <m:r>
                          <a:rPr lang="ru-RU" i="1"/>
                          <m:t>𝑑𝑖𝑓𝑓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/>
                        </m:ctrlPr>
                      </m:sSubPr>
                      <m:e>
                        <m:r>
                          <a:rPr lang="ru-RU" b="0" i="1"/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/>
                        </m:ctrlPr>
                      </m:sSubPr>
                      <m:e>
                        <m:r>
                          <a:rPr lang="ru-RU" i="1"/>
                          <m:t>𝑘</m:t>
                        </m:r>
                      </m:e>
                      <m:sub>
                        <m:r>
                          <a:rPr lang="en-US" i="1"/>
                          <m:t>𝑝</m:t>
                        </m:r>
                      </m:sub>
                    </m:sSub>
                  </m:oMath>
                </a14:m>
                <a:r>
                  <a:rPr lang="ru-RU" dirty="0"/>
                  <a:t> на конверсию</a:t>
                </a:r>
              </a:p>
            </p:txBody>
          </p:sp>
        </mc:Choice>
        <mc:Fallback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333" t="-2632" b="-5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F51111-9EC6-4A4E-B38E-47A114715B1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-1" y="665685"/>
            <a:ext cx="4527344" cy="286999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C44089-6A2F-4862-8602-3E8173346E7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5240" y="3597776"/>
            <a:ext cx="4512103" cy="283959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320C90-8932-4820-AE69-02A4E09866E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702" y="595581"/>
            <a:ext cx="4606526" cy="293400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4063107-742F-4A70-9D2A-714863979B2A}"/>
              </a:ext>
            </a:extLst>
          </p:cNvPr>
          <p:cNvPicPr/>
          <p:nvPr/>
        </p:nvPicPr>
        <p:blipFill rotWithShape="1">
          <a:blip r:embed="rId6"/>
          <a:srcRect b="648"/>
          <a:stretch/>
        </p:blipFill>
        <p:spPr bwMode="auto">
          <a:xfrm>
            <a:off x="4538773" y="3562298"/>
            <a:ext cx="4589987" cy="28750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8DE701C-4104-4D9A-B3D8-F01C88DF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16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927EFD6-0EF5-45A5-9396-62D765BE794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-1" y="659589"/>
            <a:ext cx="4527344" cy="28699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/>
              <p:nvPr/>
            </p:nvSpPr>
            <p:spPr>
              <a:xfrm>
                <a:off x="3682021" y="2482334"/>
                <a:ext cx="63677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021" y="2482334"/>
                <a:ext cx="636776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/>
              <p:nvPr/>
            </p:nvSpPr>
            <p:spPr>
              <a:xfrm>
                <a:off x="3134434" y="5383768"/>
                <a:ext cx="1184363" cy="62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𝑑𝑖𝑓𝑓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434" y="5383768"/>
                <a:ext cx="1184363" cy="6242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D0121E2-BE51-4F84-B449-65A8776B5D8E}"/>
                  </a:ext>
                </a:extLst>
              </p:cNvPr>
              <p:cNvSpPr/>
              <p:nvPr/>
            </p:nvSpPr>
            <p:spPr>
              <a:xfrm>
                <a:off x="8113341" y="2482334"/>
                <a:ext cx="68890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ru-RU" sz="3200" i="1" dirty="0"/>
              </a:p>
            </p:txBody>
          </p:sp>
        </mc:Choice>
        <mc:Fallback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D0121E2-BE51-4F84-B449-65A8776B5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341" y="2482334"/>
                <a:ext cx="688907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428F2EA-2BD1-41F6-85EA-41241200928C}"/>
                  </a:ext>
                </a:extLst>
              </p:cNvPr>
              <p:cNvSpPr/>
              <p:nvPr/>
            </p:nvSpPr>
            <p:spPr>
              <a:xfrm>
                <a:off x="8220517" y="5383768"/>
                <a:ext cx="713529" cy="622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428F2EA-2BD1-41F6-85EA-412412009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0517" y="5383768"/>
                <a:ext cx="713529" cy="62273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741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ru-RU" dirty="0"/>
                  <a:t>Влияние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u-RU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𝑑𝑄</m:t>
                        </m:r>
                      </m:sub>
                    </m:sSub>
                  </m:oMath>
                </a14:m>
                <a:r>
                  <a:rPr lang="en-US" b="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/>
                        </m:ctrlPr>
                      </m:sSubPr>
                      <m:e>
                        <m:r>
                          <a:rPr lang="ru-RU" b="0" i="1"/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𝑟𝑒𝑐</m:t>
                        </m:r>
                      </m:sub>
                    </m:sSub>
                  </m:oMath>
                </a14:m>
                <a:r>
                  <a:rPr lang="ru-RU" b="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/>
                        </m:ctrlPr>
                      </m:sSubPr>
                      <m:e>
                        <m:r>
                          <a:rPr lang="ru-RU" b="0" i="1"/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𝑑𝑖𝑠</m:t>
                        </m:r>
                      </m:sub>
                    </m:sSub>
                  </m:oMath>
                </a14:m>
                <a:r>
                  <a:rPr lang="ru-RU" dirty="0"/>
                  <a:t> на конверсию</a:t>
                </a:r>
              </a:p>
            </p:txBody>
          </p:sp>
        </mc:Choice>
        <mc:Fallback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333" t="-2632" b="-61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F51111-9EC6-4A4E-B38E-47A114715B1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-1" y="665685"/>
            <a:ext cx="4527344" cy="286999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C44089-6A2F-4862-8602-3E8173346E7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" y="3593591"/>
            <a:ext cx="4527343" cy="284378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320C90-8932-4820-AE69-02A4E09866E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987" y="595581"/>
            <a:ext cx="4613955" cy="2934003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8DE701C-4104-4D9A-B3D8-F01C88DF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17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927EFD6-0EF5-45A5-9396-62D765BE794A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59766"/>
            <a:ext cx="4527344" cy="28696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/>
              <p:nvPr/>
            </p:nvSpPr>
            <p:spPr>
              <a:xfrm>
                <a:off x="3262673" y="2477500"/>
                <a:ext cx="927883" cy="619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𝑑𝑄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673" y="2477500"/>
                <a:ext cx="927883" cy="6195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/>
              <p:nvPr/>
            </p:nvSpPr>
            <p:spPr>
              <a:xfrm>
                <a:off x="413974" y="5136880"/>
                <a:ext cx="160031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𝑟𝐷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74" y="5136880"/>
                <a:ext cx="1600310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D0121E2-BE51-4F84-B449-65A8776B5D8E}"/>
                  </a:ext>
                </a:extLst>
              </p:cNvPr>
              <p:cNvSpPr/>
              <p:nvPr/>
            </p:nvSpPr>
            <p:spPr>
              <a:xfrm>
                <a:off x="4869918" y="2202489"/>
                <a:ext cx="156651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𝑟𝐷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𝑑𝑖𝑠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D0121E2-BE51-4F84-B449-65A8776B5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918" y="2202489"/>
                <a:ext cx="1566519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7903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ru-RU" dirty="0"/>
                  <a:t>Влияние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u-RU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𝑝𝑟𝑜𝑝</m:t>
                        </m:r>
                      </m:sub>
                    </m:sSub>
                  </m:oMath>
                </a14:m>
                <a:r>
                  <a:rPr lang="en-US" b="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/>
                        </m:ctrlPr>
                      </m:sSubPr>
                      <m:e>
                        <m:r>
                          <a:rPr lang="ru-RU" b="0" i="1"/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на конверсию</a:t>
                </a:r>
              </a:p>
            </p:txBody>
          </p:sp>
        </mc:Choice>
        <mc:Fallback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333" t="-2632" b="-61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F51111-9EC6-4A4E-B38E-47A114715B1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-1" y="665685"/>
            <a:ext cx="4527344" cy="286999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C44089-6A2F-4862-8602-3E8173346E7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62" y="3593591"/>
            <a:ext cx="4527344" cy="2869640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8DE701C-4104-4D9A-B3D8-F01C88DF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18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927EFD6-0EF5-45A5-9396-62D765BE794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59766"/>
            <a:ext cx="4527344" cy="28696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/>
              <p:nvPr/>
            </p:nvSpPr>
            <p:spPr>
              <a:xfrm>
                <a:off x="3262673" y="2477500"/>
                <a:ext cx="1237711" cy="622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𝑝𝑟𝑜𝑝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673" y="2477500"/>
                <a:ext cx="1237711" cy="6227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/>
              <p:nvPr/>
            </p:nvSpPr>
            <p:spPr>
              <a:xfrm>
                <a:off x="3374498" y="5412364"/>
                <a:ext cx="10140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𝑖𝑛h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498" y="5412364"/>
                <a:ext cx="101406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6992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ru-RU" sz="2400" dirty="0"/>
                  <a:t>Влияние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u-RU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𝑡𝑟𝑎𝑛𝑠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𝑠𝑜𝑙</m:t>
                        </m:r>
                      </m:sub>
                    </m:sSub>
                  </m:oMath>
                </a14:m>
                <a:r>
                  <a:rPr lang="en-US" sz="2400" b="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b="0" i="1"/>
                        </m:ctrlPr>
                      </m:sSubPr>
                      <m:e>
                        <m:r>
                          <a:rPr lang="ru-RU" sz="2400" b="0" i="1"/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𝑡𝑟𝑎𝑛𝑠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400" b="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b="0" i="1"/>
                        </m:ctrlPr>
                      </m:sSubPr>
                      <m:e>
                        <m:r>
                          <a:rPr lang="ru-RU" sz="2400" b="0" i="1"/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𝑡𝑒𝑟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𝑟𝑒𝑐</m:t>
                        </m:r>
                      </m:sub>
                    </m:sSub>
                  </m:oMath>
                </a14:m>
                <a:r>
                  <a:rPr lang="ru-RU" sz="2400" dirty="0"/>
                  <a:t> на конверсию</a:t>
                </a:r>
              </a:p>
            </p:txBody>
          </p:sp>
        </mc:Choice>
        <mc:Fallback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37484A25-9A0A-402C-B86C-7C5093C1B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000" b="-17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F51111-9EC6-4A4E-B38E-47A114715B1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-1" y="665685"/>
            <a:ext cx="4527344" cy="286999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C44089-6A2F-4862-8602-3E8173346E7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62" y="3602878"/>
            <a:ext cx="4527344" cy="28510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320C90-8932-4820-AE69-02A4E09866E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790" y="621792"/>
            <a:ext cx="4527344" cy="2913710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8DE701C-4104-4D9A-B3D8-F01C88DF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19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927EFD6-0EF5-45A5-9396-62D765BE794A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69053"/>
            <a:ext cx="4527344" cy="28510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/>
              <p:nvPr/>
            </p:nvSpPr>
            <p:spPr>
              <a:xfrm>
                <a:off x="286425" y="2496478"/>
                <a:ext cx="199747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𝑡𝑟𝑎𝑛𝑠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𝑠𝑜𝑙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EB60979-1075-4958-8959-6AD59C9C5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25" y="2496478"/>
                <a:ext cx="199747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/>
              <p:nvPr/>
            </p:nvSpPr>
            <p:spPr>
              <a:xfrm>
                <a:off x="2593013" y="5393383"/>
                <a:ext cx="184646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𝑡𝑟𝑎𝑛𝑠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0EA207-9976-4487-A3DE-40155E771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3013" y="5393383"/>
                <a:ext cx="1846468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D0121E2-BE51-4F84-B449-65A8776B5D8E}"/>
                  </a:ext>
                </a:extLst>
              </p:cNvPr>
              <p:cNvSpPr/>
              <p:nvPr/>
            </p:nvSpPr>
            <p:spPr>
              <a:xfrm>
                <a:off x="7486650" y="2496479"/>
                <a:ext cx="16810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𝑡𝑒𝑟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D0121E2-BE51-4F84-B449-65A8776B5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50" y="2496479"/>
                <a:ext cx="1681038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0374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56B9CE8-018B-4BD3-8E15-75A2A45B430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96687"/>
            <a:ext cx="9144000" cy="43985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400" dirty="0"/>
              <a:t>построение математической модели </a:t>
            </a:r>
            <a:r>
              <a:rPr lang="ru-RU" sz="2400" dirty="0" err="1"/>
              <a:t>фотополимеризации</a:t>
            </a:r>
            <a:r>
              <a:rPr lang="ru-RU" sz="2400" dirty="0"/>
              <a:t> </a:t>
            </a:r>
          </a:p>
          <a:p>
            <a:pPr marL="0" indent="0" algn="ctr">
              <a:buNone/>
            </a:pPr>
            <a:r>
              <a:rPr lang="ru-RU" sz="2400" dirty="0"/>
              <a:t>ДМЭГ/бутанол, ПЭТА/бутанол, ОКМ-2/бутанол,</a:t>
            </a:r>
          </a:p>
          <a:p>
            <a:pPr marL="0" indent="0" algn="ctr">
              <a:buNone/>
            </a:pPr>
            <a:r>
              <a:rPr lang="ru-RU" sz="2400" dirty="0"/>
              <a:t>инициируемой системой о-хинон/амин </a:t>
            </a:r>
          </a:p>
          <a:p>
            <a:pPr marL="0" indent="0" algn="ctr">
              <a:buNone/>
            </a:pPr>
            <a:r>
              <a:rPr lang="ru-RU" sz="2400" dirty="0"/>
              <a:t>с учетом кинетики реакции </a:t>
            </a:r>
            <a:r>
              <a:rPr lang="ru-RU" sz="2400" dirty="0" err="1"/>
              <a:t>фотоинициирования</a:t>
            </a:r>
            <a:r>
              <a:rPr lang="ru-RU" sz="2400" dirty="0"/>
              <a:t> и диффузионных процессов 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721F5-BA7D-4D37-8819-0765373EA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ЦЕЛЬ РАБОТЫ </a:t>
            </a:r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39FFD73B-3EE7-4FBD-9965-B9797A2FD2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6899750"/>
              </p:ext>
            </p:extLst>
          </p:nvPr>
        </p:nvGraphicFramePr>
        <p:xfrm>
          <a:off x="3830332" y="4381524"/>
          <a:ext cx="16256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" name="CS ChemDraw Drawing" r:id="rId3" imgW="1626213" imgH="659903" progId="ChemDraw.Document.6.0">
                  <p:embed/>
                </p:oleObj>
              </mc:Choice>
              <mc:Fallback>
                <p:oleObj name="CS ChemDraw Drawing" r:id="rId3" imgW="1626213" imgH="659903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30332" y="4381524"/>
                        <a:ext cx="1625600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FED367ED-652A-46AD-A31C-DEC224E0AD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9777343"/>
              </p:ext>
            </p:extLst>
          </p:nvPr>
        </p:nvGraphicFramePr>
        <p:xfrm>
          <a:off x="5812692" y="5223973"/>
          <a:ext cx="3022600" cy="144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1" name="CS ChemDraw Drawing" r:id="rId5" imgW="3022082" imgH="1446321" progId="ChemDraw.Document.6.0">
                  <p:embed/>
                </p:oleObj>
              </mc:Choice>
              <mc:Fallback>
                <p:oleObj name="CS ChemDraw Drawing" r:id="rId5" imgW="3022082" imgH="1446321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12692" y="5223973"/>
                        <a:ext cx="3022600" cy="1446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E48A6BED-AA11-4D4C-ACEF-6458E3E2A9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430723"/>
              </p:ext>
            </p:extLst>
          </p:nvPr>
        </p:nvGraphicFramePr>
        <p:xfrm>
          <a:off x="307975" y="4618038"/>
          <a:ext cx="3351213" cy="205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2" name="CS ChemDraw Drawing" r:id="rId7" imgW="3351190" imgH="2052794" progId="ChemDraw.Document.6.0">
                  <p:embed/>
                </p:oleObj>
              </mc:Choice>
              <mc:Fallback>
                <p:oleObj name="CS ChemDraw Drawing" r:id="rId7" imgW="3351190" imgH="2052794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7975" y="4618038"/>
                        <a:ext cx="3351213" cy="205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92E9306C-537B-4927-8F72-CDDB6C8A84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3534446"/>
              </p:ext>
            </p:extLst>
          </p:nvPr>
        </p:nvGraphicFramePr>
        <p:xfrm>
          <a:off x="986326" y="2455852"/>
          <a:ext cx="7313612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3" name="CS ChemDraw Drawing" r:id="rId9" imgW="7313666" imgH="1406402" progId="ChemDraw.Document.6.0">
                  <p:embed/>
                </p:oleObj>
              </mc:Choice>
              <mc:Fallback>
                <p:oleObj name="CS ChemDraw Drawing" r:id="rId9" imgW="7313666" imgH="1406402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86326" y="2455852"/>
                        <a:ext cx="7313612" cy="1406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490322A-376A-454A-B603-21AC0D9EA68D}"/>
              </a:ext>
            </a:extLst>
          </p:cNvPr>
          <p:cNvSpPr txBox="1"/>
          <p:nvPr/>
        </p:nvSpPr>
        <p:spPr>
          <a:xfrm>
            <a:off x="1633164" y="6300854"/>
            <a:ext cx="70083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dirty="0"/>
              <a:t>ПЭТА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B901417-DA6F-4F7E-9081-E4BA45560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4558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76B0AE-11D2-4C86-95B0-513B8F5EF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Описание диффузионной модели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4D4327C-2681-434C-B80B-3014CCC621D9}"/>
                  </a:ext>
                </a:extLst>
              </p:cNvPr>
              <p:cNvSpPr txBox="1"/>
              <p:nvPr/>
            </p:nvSpPr>
            <p:spPr>
              <a:xfrm>
                <a:off x="1" y="690639"/>
                <a:ext cx="3121150" cy="16566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begChr m:val=""/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fName>
                                        <m:e>
                                          <m:r>
                                            <a:rPr lang="ru-RU" sz="200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</m:e>
                                      </m:func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ru-RU" sz="2000">
                                  <a:latin typeface="Cambria Math" panose="02040503050406030204" pitchFamily="18" charset="0"/>
                                </a:rPr>
                                <m:t>div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begChr m:val=""/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fName>
                                        <m:e>
                                          <m:r>
                                            <a:rPr lang="ru-RU" sz="200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</m:e>
                                      </m:func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ru-RU" sz="2000">
                                  <a:latin typeface="Cambria Math" panose="02040503050406030204" pitchFamily="18" charset="0"/>
                                </a:rPr>
                                <m:t>div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ru-RU" sz="2000" dirty="0"/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4D4327C-2681-434C-B80B-3014CCC62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690639"/>
                <a:ext cx="3121150" cy="16566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37F9AB-583B-4D6F-8EC2-E44CC18A3735}"/>
                  </a:ext>
                </a:extLst>
              </p:cNvPr>
              <p:cNvSpPr txBox="1"/>
              <p:nvPr/>
            </p:nvSpPr>
            <p:spPr>
              <a:xfrm>
                <a:off x="3956539" y="2249429"/>
                <a:ext cx="5187460" cy="10576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fName>
                                <m:e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⁢</m:t>
                          </m:r>
                        </m:num>
                        <m:den>
                          <m:sSub>
                            <m:sSubPr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ru-RU" sz="2000" i="0">
                          <a:latin typeface="Cambria Math" panose="02040503050406030204" pitchFamily="18" charset="0"/>
                        </a:rPr>
                        <m:t>γM</m:t>
                      </m:r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⁢</m:t>
                      </m:r>
                      <m:sSup>
                        <m:sSup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</m:e>
                                  </m:func>
                                  <m:f>
                                    <m:f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num>
                                    <m:den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37F9AB-583B-4D6F-8EC2-E44CC18A3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539" y="2249429"/>
                <a:ext cx="5187460" cy="10576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9C75E1-372A-495F-89BD-CD9347478482}"/>
                  </a:ext>
                </a:extLst>
              </p:cNvPr>
              <p:cNvSpPr txBox="1"/>
              <p:nvPr/>
            </p:nvSpPr>
            <p:spPr>
              <a:xfrm>
                <a:off x="3121152" y="916997"/>
                <a:ext cx="602284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acc>
                      <m:r>
                        <a:rPr lang="ru-RU" sz="2000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ru-RU" sz="2000" b="1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𝐍𝐌</m:t>
                              </m:r>
                            </m:sub>
                          </m:sSub>
                          <m:r>
                            <a:rPr lang="ru-RU" sz="2000" b="1" i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m:rPr>
                              <m:nor/>
                            </m:rPr>
                            <a:rPr lang="ru-RU" sz="20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⁠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ru-RU" sz="2000" b="1" i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𝐏𝐍</m:t>
                              </m:r>
                            </m:sub>
                          </m:sSub>
                          <m:r>
                            <a:rPr lang="ru-RU" sz="2000" i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ru-RU" sz="20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𝐍𝐌</m:t>
                          </m:r>
                        </m:sub>
                      </m:sSub>
                      <m:r>
                        <a:rPr lang="ru-RU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nor/>
                        </m:rPr>
                        <a:rPr lang="ru-RU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⁠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0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ru-RU" sz="2000" b="1" i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𝐏𝐍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ru-RU" sz="20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9C75E1-372A-495F-89BD-CD9347478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152" y="916997"/>
                <a:ext cx="6022848" cy="400110"/>
              </a:xfrm>
              <a:prstGeom prst="rect">
                <a:avLst/>
              </a:prstGeom>
              <a:blipFill>
                <a:blip r:embed="rId5"/>
                <a:stretch>
                  <a:fillRect l="-304" b="-136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35D88A-AE1C-4D05-A47B-DB14B2B58DB6}"/>
                  </a:ext>
                </a:extLst>
              </p:cNvPr>
              <p:cNvSpPr txBox="1"/>
              <p:nvPr/>
            </p:nvSpPr>
            <p:spPr>
              <a:xfrm>
                <a:off x="3121150" y="1537418"/>
                <a:ext cx="602284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e>
                      </m:acc>
                      <m:r>
                        <a:rPr lang="ru-RU" sz="2000" i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ru-RU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ru-RU" sz="20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𝐍𝐌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nor/>
                        </m:rPr>
                        <a:rPr lang="ru-RU" sz="2000" i="1">
                          <a:latin typeface="Cambria Math" panose="02040503050406030204" pitchFamily="18" charset="0"/>
                        </a:rPr>
                        <m:t>⁠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ru-RU" sz="2000" b="1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𝐍𝐌</m:t>
                              </m:r>
                            </m:sub>
                          </m:sSub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m:rPr>
                              <m:nor/>
                            </m:rPr>
                            <a:rPr lang="ru-RU" sz="2000" i="1">
                              <a:latin typeface="Cambria Math" panose="02040503050406030204" pitchFamily="18" charset="0"/>
                            </a:rPr>
                            <m:t>⁠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ru-RU" sz="2000" b="1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𝐌𝐏</m:t>
                              </m:r>
                            </m:sub>
                          </m:sSub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ru-RU" sz="2000" b="1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𝐌𝐏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ru-RU" sz="2000" b="1" i="1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ru-RU" sz="20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35D88A-AE1C-4D05-A47B-DB14B2B58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150" y="1537418"/>
                <a:ext cx="6022848" cy="400110"/>
              </a:xfrm>
              <a:prstGeom prst="rect">
                <a:avLst/>
              </a:prstGeom>
              <a:blipFill>
                <a:blip r:embed="rId6"/>
                <a:stretch>
                  <a:fillRect l="-304" b="-106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8FCB97FF-2085-48C4-B8A1-6B3A92416C27}"/>
              </a:ext>
            </a:extLst>
          </p:cNvPr>
          <p:cNvGrpSpPr/>
          <p:nvPr/>
        </p:nvGrpSpPr>
        <p:grpSpPr>
          <a:xfrm>
            <a:off x="-417694" y="2377435"/>
            <a:ext cx="4374233" cy="4066030"/>
            <a:chOff x="-336464" y="2172884"/>
            <a:chExt cx="3523545" cy="406603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FEBBFA9-46AC-45DE-B536-1286D003C4CD}"/>
                    </a:ext>
                  </a:extLst>
                </p:cNvPr>
                <p:cNvSpPr txBox="1"/>
                <p:nvPr/>
              </p:nvSpPr>
              <p:spPr>
                <a:xfrm>
                  <a:off x="-336464" y="2172884"/>
                  <a:ext cx="3187083" cy="65755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ru-RU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𝐍𝐌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ru-RU" i="1"/>
                            </m:ctrlPr>
                          </m:fPr>
                          <m:num>
                            <m:sSub>
                              <m:sSubPr>
                                <m:ctrlPr>
                                  <a:rPr lang="ru-RU" i="1"/>
                                </m:ctrlPr>
                              </m:sSubPr>
                              <m:e>
                                <m:r>
                                  <a:rPr lang="ru-RU" i="1"/>
                                  <m:t>𝐻</m:t>
                                </m:r>
                              </m:e>
                              <m:sub>
                                <m:r>
                                  <a:rPr lang="ru-RU" i="1"/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i="1"/>
                                </m:ctrlPr>
                              </m:sSubPr>
                              <m:e>
                                <m:r>
                                  <a:rPr lang="ru-RU" i="1"/>
                                  <m:t>𝐷</m:t>
                                </m:r>
                              </m:e>
                              <m:sub>
                                <m:r>
                                  <a:rPr lang="ru-RU" i="1"/>
                                  <m:t>𝑁𝑀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ru-RU" i="1"/>
                                </m:ctrlPr>
                              </m:sSubPr>
                              <m:e>
                                <m:r>
                                  <a:rPr lang="ru-RU" i="1"/>
                                  <m:t>𝐼</m:t>
                                </m:r>
                              </m:e>
                              <m:sub>
                                <m:r>
                                  <a:rPr lang="ru-RU" i="1"/>
                                  <m:t>0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ru-RU" i="1"/>
                                </m:ctrlPr>
                              </m:sSupPr>
                              <m:e>
                                <m:r>
                                  <a:rPr lang="ru-RU" i="1"/>
                                  <m:t>𝐿</m:t>
                                </m:r>
                              </m:e>
                              <m:sup>
                                <m:r>
                                  <a:rPr lang="ru-RU" i="1"/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ru-RU" i="0">
                            <a:latin typeface="Cambria Math" panose="02040503050406030204" pitchFamily="18" charset="0"/>
                          </a:rPr>
                          <m:t>⁢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FEBBFA9-46AC-45DE-B536-1286D003C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36464" y="2172884"/>
                  <a:ext cx="3187083" cy="65755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6143C94-5D2A-45A4-8FE6-BA1A4F36EE98}"/>
                    </a:ext>
                  </a:extLst>
                </p:cNvPr>
                <p:cNvSpPr txBox="1"/>
                <p:nvPr/>
              </p:nvSpPr>
              <p:spPr>
                <a:xfrm>
                  <a:off x="-2" y="2830555"/>
                  <a:ext cx="3187083" cy="6572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𝝃</m:t>
                            </m:r>
                          </m:e>
                          <m:sub>
                            <m:r>
                              <a:rPr lang="ru-RU" b="1" i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𝐏𝐍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ru-RU" i="1"/>
                            </m:ctrlPr>
                          </m:fPr>
                          <m:num>
                            <m:sSub>
                              <m:sSubPr>
                                <m:ctrlPr>
                                  <a:rPr lang="ru-RU" i="1"/>
                                </m:ctrlPr>
                              </m:sSubPr>
                              <m:e>
                                <m:r>
                                  <a:rPr lang="ru-RU" i="1"/>
                                  <m:t>𝐻</m:t>
                                </m:r>
                              </m:e>
                              <m:sub>
                                <m:r>
                                  <a:rPr lang="ru-RU" i="1"/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i="1"/>
                                </m:ctrlPr>
                              </m:sSubPr>
                              <m:e>
                                <m:r>
                                  <a:rPr lang="ru-RU" i="1"/>
                                  <m:t>𝐷</m:t>
                                </m:r>
                              </m:e>
                              <m:sub>
                                <m:r>
                                  <a:rPr lang="ru-RU" i="1"/>
                                  <m:t>𝑁𝑀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ru-RU" i="1"/>
                                </m:ctrlPr>
                              </m:sSubPr>
                              <m:e>
                                <m:r>
                                  <a:rPr lang="ru-RU" i="1"/>
                                  <m:t>𝐼</m:t>
                                </m:r>
                              </m:e>
                              <m:sub>
                                <m:r>
                                  <a:rPr lang="ru-RU" i="1"/>
                                  <m:t>0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ru-RU" i="1"/>
                                </m:ctrlPr>
                              </m:sSupPr>
                              <m:e>
                                <m:r>
                                  <a:rPr lang="ru-RU" i="1"/>
                                  <m:t>𝐿</m:t>
                                </m:r>
                              </m:e>
                              <m:sup>
                                <m:r>
                                  <a:rPr lang="ru-RU" i="1"/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ru-RU" i="0">
                            <a:latin typeface="Cambria Math" panose="02040503050406030204" pitchFamily="18" charset="0"/>
                          </a:rPr>
                          <m:t>⁢</m:t>
                        </m:r>
                        <m:func>
                          <m:func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func>
                        <m:r>
                          <a:rPr lang="ru-RU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num>
                          <m:den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6143C94-5D2A-45A4-8FE6-BA1A4F36EE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" y="2830555"/>
                  <a:ext cx="3187083" cy="6572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D15D16A-7494-46E7-9004-2E2FAAE2EAB6}"/>
                    </a:ext>
                  </a:extLst>
                </p:cNvPr>
                <p:cNvSpPr txBox="1"/>
                <p:nvPr/>
              </p:nvSpPr>
              <p:spPr>
                <a:xfrm>
                  <a:off x="-3" y="3546463"/>
                  <a:ext cx="3187083" cy="6572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𝜼</m:t>
                            </m:r>
                          </m:e>
                          <m:sub>
                            <m:r>
                              <a:rPr lang="ru-RU" b="1" i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𝐌𝐏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ru-RU" i="1"/>
                            </m:ctrlPr>
                          </m:fPr>
                          <m:num>
                            <m:sSub>
                              <m:sSubPr>
                                <m:ctrlPr>
                                  <a:rPr lang="ru-RU" i="1"/>
                                </m:ctrlPr>
                              </m:sSubPr>
                              <m:e>
                                <m:r>
                                  <a:rPr lang="ru-RU" i="1"/>
                                  <m:t>𝐻</m:t>
                                </m:r>
                              </m:e>
                              <m:sub>
                                <m:r>
                                  <a:rPr lang="ru-RU" i="1"/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i="1"/>
                                </m:ctrlPr>
                              </m:sSubPr>
                              <m:e>
                                <m:r>
                                  <a:rPr lang="ru-RU" i="1"/>
                                  <m:t>𝐷</m:t>
                                </m:r>
                              </m:e>
                              <m:sub>
                                <m:r>
                                  <a:rPr lang="ru-RU" i="1"/>
                                  <m:t>𝑀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ru-RU" i="1"/>
                                </m:ctrlPr>
                              </m:sSubPr>
                              <m:e>
                                <m:r>
                                  <a:rPr lang="ru-RU" i="1"/>
                                  <m:t>𝐼</m:t>
                                </m:r>
                              </m:e>
                              <m:sub>
                                <m:r>
                                  <a:rPr lang="ru-RU" i="1"/>
                                  <m:t>0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ru-RU" i="1"/>
                                </m:ctrlPr>
                              </m:sSupPr>
                              <m:e>
                                <m:r>
                                  <a:rPr lang="ru-RU" i="1"/>
                                  <m:t>𝐿</m:t>
                                </m:r>
                              </m:e>
                              <m:sup>
                                <m:r>
                                  <a:rPr lang="ru-RU" i="1"/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ru-RU" i="0">
                            <a:latin typeface="Cambria Math" panose="02040503050406030204" pitchFamily="18" charset="0"/>
                          </a:rPr>
                          <m:t>⁢</m:t>
                        </m:r>
                        <m:func>
                          <m:func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func>
                        <m:r>
                          <a:rPr lang="ru-RU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num>
                          <m:den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D15D16A-7494-46E7-9004-2E2FAAE2EA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" y="3546463"/>
                  <a:ext cx="3187083" cy="6572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D722B1E-7D36-4F75-AB09-E8A49B77532B}"/>
                    </a:ext>
                  </a:extLst>
                </p:cNvPr>
                <p:cNvSpPr txBox="1"/>
                <p:nvPr/>
              </p:nvSpPr>
              <p:spPr>
                <a:xfrm>
                  <a:off x="-2" y="4207589"/>
                  <a:ext cx="3187082" cy="20313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ru-RU">
                              <a:latin typeface="Cambria Math" panose="02040503050406030204" pitchFamily="18" charset="0"/>
                            </a:rPr>
                            <m:t>NM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dirty="0"/>
                    <a:t>-</a:t>
                  </a:r>
                  <a:r>
                    <a:rPr lang="ru-RU" dirty="0"/>
                    <a:t>к. </a:t>
                  </a:r>
                  <a:r>
                    <a:rPr lang="ru-RU" dirty="0" err="1"/>
                    <a:t>взаимодиффузии</a:t>
                  </a:r>
                  <a:r>
                    <a:rPr lang="ru-RU" dirty="0"/>
                    <a:t>  мономера и нейтральной компоненты</a:t>
                  </a:r>
                </a:p>
                <a:p>
                  <a:endParaRPr lang="ru-RU" dirty="0"/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ru-RU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a14:m>
                  <a:r>
                    <a:rPr lang="ru-RU" dirty="0"/>
                    <a:t> - к. </a:t>
                  </a:r>
                  <a:r>
                    <a:rPr lang="ru-RU" dirty="0" err="1"/>
                    <a:t>самодиффузии</a:t>
                  </a:r>
                  <a:r>
                    <a:rPr lang="ru-RU" dirty="0"/>
                    <a:t> спирта</a:t>
                  </a:r>
                </a:p>
                <a:p>
                  <a:pPr algn="ctr"/>
                  <a:br>
                    <a:rPr lang="ru-RU" dirty="0"/>
                  </a:br>
                  <a:r>
                    <a:rPr lang="ru-RU" b="1" dirty="0">
                      <a:effectLst/>
                    </a:rPr>
                    <a:t>для спиртов: </a:t>
                  </a: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  <m:t>𝑵𝑴</m:t>
                          </m:r>
                        </m:sub>
                      </m:sSub>
                    </m:oMath>
                  </a14:m>
                  <a:r>
                    <a:rPr lang="ru-RU" b="1" dirty="0">
                      <a:effectLst/>
                    </a:rPr>
                    <a:t> </a:t>
                  </a:r>
                  <a:r>
                    <a:rPr lang="en-US" b="1" dirty="0">
                      <a:effectLst/>
                    </a:rPr>
                    <a:t>~ 10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</m:oMath>
                  </a14:m>
                  <a:endParaRPr lang="ru-RU" b="1" dirty="0"/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D722B1E-7D36-4F75-AB09-E8A49B775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" y="4207589"/>
                  <a:ext cx="3187082" cy="2031325"/>
                </a:xfrm>
                <a:prstGeom prst="rect">
                  <a:avLst/>
                </a:prstGeom>
                <a:blipFill>
                  <a:blip r:embed="rId10"/>
                  <a:stretch>
                    <a:fillRect l="-1233" t="-1802" r="-2157" b="-3904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36" name="Object 23">
            <a:extLst>
              <a:ext uri="{FF2B5EF4-FFF2-40B4-BE49-F238E27FC236}">
                <a16:creationId xmlns:a16="http://schemas.microsoft.com/office/drawing/2014/main" id="{00B8CA38-CACC-44DD-938C-A6B5C05E54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1217026"/>
              </p:ext>
            </p:extLst>
          </p:nvPr>
        </p:nvGraphicFramePr>
        <p:xfrm>
          <a:off x="4468080" y="3976528"/>
          <a:ext cx="3328988" cy="217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5" name="Рисунок" r:id="rId11" imgW="3330720" imgH="2184480" progId="Word.Picture.8">
                  <p:embed/>
                </p:oleObj>
              </mc:Choice>
              <mc:Fallback>
                <p:oleObj name="Рисунок" r:id="rId11" imgW="3330720" imgH="2184480" progId="Word.Picture.8">
                  <p:embed/>
                  <p:pic>
                    <p:nvPicPr>
                      <p:cNvPr id="305175" name="Object 23">
                        <a:extLst>
                          <a:ext uri="{FF2B5EF4-FFF2-40B4-BE49-F238E27FC236}">
                            <a16:creationId xmlns:a16="http://schemas.microsoft.com/office/drawing/2014/main" id="{EB860F9C-C3A4-44BD-BBC5-67BBD5F8778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8080" y="3976528"/>
                        <a:ext cx="3328988" cy="2179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ADEE2D-681D-478A-A4E3-974344CD3AD4}"/>
                  </a:ext>
                </a:extLst>
              </p:cNvPr>
              <p:cNvSpPr txBox="1"/>
              <p:nvPr/>
            </p:nvSpPr>
            <p:spPr>
              <a:xfrm>
                <a:off x="3956538" y="3377787"/>
                <a:ext cx="51874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определяющие, контраст композиции</a:t>
                </a: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ADEE2D-681D-478A-A4E3-974344CD3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538" y="3377787"/>
                <a:ext cx="5187463" cy="369332"/>
              </a:xfrm>
              <a:prstGeom prst="rect">
                <a:avLst/>
              </a:prstGeom>
              <a:blipFill>
                <a:blip r:embed="rId1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EDB68B7-65E1-471A-994B-6FF33DDDA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373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E1AA9F-6F9A-4248-90B6-B7E69644B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ТЕОРЕТИЧЕСКАЯ ЧАСТЬ. ДИФФУЗИЯ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7C32D1F-6191-43FD-AE93-A829E4AE0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38" y="757280"/>
            <a:ext cx="1930817" cy="1640031"/>
          </a:xfrm>
          <a:prstGeom prst="rect">
            <a:avLst/>
          </a:prstGeom>
        </p:spPr>
      </p:pic>
      <p:pic>
        <p:nvPicPr>
          <p:cNvPr id="1026" name="Picture 2" descr="Example MSD plot">
            <a:extLst>
              <a:ext uri="{FF2B5EF4-FFF2-40B4-BE49-F238E27FC236}">
                <a16:creationId xmlns:a16="http://schemas.microsoft.com/office/drawing/2014/main" id="{259FEE1C-976C-4730-83B3-701C6AABD8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48"/>
          <a:stretch/>
        </p:blipFill>
        <p:spPr bwMode="auto">
          <a:xfrm>
            <a:off x="4108280" y="691999"/>
            <a:ext cx="5026185" cy="290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09" name="Группа 4108">
            <a:extLst>
              <a:ext uri="{FF2B5EF4-FFF2-40B4-BE49-F238E27FC236}">
                <a16:creationId xmlns:a16="http://schemas.microsoft.com/office/drawing/2014/main" id="{1C1E5777-F2AE-4819-9B4C-FFB919DA6F1D}"/>
              </a:ext>
            </a:extLst>
          </p:cNvPr>
          <p:cNvGrpSpPr/>
          <p:nvPr/>
        </p:nvGrpSpPr>
        <p:grpSpPr>
          <a:xfrm>
            <a:off x="2832529" y="889784"/>
            <a:ext cx="1349562" cy="1308609"/>
            <a:chOff x="1970906" y="750513"/>
            <a:chExt cx="1349562" cy="1308609"/>
          </a:xfrm>
        </p:grpSpPr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A75C50D6-B772-4D9C-852C-964EC62B22B5}"/>
                </a:ext>
              </a:extLst>
            </p:cNvPr>
            <p:cNvSpPr/>
            <p:nvPr/>
          </p:nvSpPr>
          <p:spPr>
            <a:xfrm>
              <a:off x="1970906" y="1965529"/>
              <a:ext cx="89787" cy="8978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48662BEF-B2B7-4312-8F37-402E0B35F5FF}"/>
                </a:ext>
              </a:extLst>
            </p:cNvPr>
            <p:cNvSpPr/>
            <p:nvPr/>
          </p:nvSpPr>
          <p:spPr>
            <a:xfrm>
              <a:off x="2176446" y="1041342"/>
              <a:ext cx="89787" cy="89787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ACB68CE6-1767-4C04-8E3F-13F8E5C1D988}"/>
                </a:ext>
              </a:extLst>
            </p:cNvPr>
            <p:cNvSpPr/>
            <p:nvPr/>
          </p:nvSpPr>
          <p:spPr>
            <a:xfrm>
              <a:off x="2483253" y="1548706"/>
              <a:ext cx="89787" cy="89787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8EA92F35-6427-47DA-B870-2B55BC2F69FC}"/>
                </a:ext>
              </a:extLst>
            </p:cNvPr>
            <p:cNvSpPr/>
            <p:nvPr/>
          </p:nvSpPr>
          <p:spPr>
            <a:xfrm>
              <a:off x="2963722" y="750513"/>
              <a:ext cx="89787" cy="89787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DA61D520-7ADD-457B-B7A3-079DBBDAA597}"/>
                </a:ext>
              </a:extLst>
            </p:cNvPr>
            <p:cNvSpPr/>
            <p:nvPr/>
          </p:nvSpPr>
          <p:spPr>
            <a:xfrm>
              <a:off x="2565160" y="1105432"/>
              <a:ext cx="89787" cy="89787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B32A412A-CB60-48CF-9E6E-364802FE22E1}"/>
                </a:ext>
              </a:extLst>
            </p:cNvPr>
            <p:cNvSpPr/>
            <p:nvPr/>
          </p:nvSpPr>
          <p:spPr>
            <a:xfrm>
              <a:off x="3230681" y="1548706"/>
              <a:ext cx="89787" cy="89787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09713678-6FA8-4A48-AF41-EABF7A5F82B4}"/>
                </a:ext>
              </a:extLst>
            </p:cNvPr>
            <p:cNvSpPr/>
            <p:nvPr/>
          </p:nvSpPr>
          <p:spPr>
            <a:xfrm>
              <a:off x="2703693" y="1969335"/>
              <a:ext cx="89787" cy="89787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A706A2F3-7B61-4A6C-B3CA-468920CEBBC5}"/>
                </a:ext>
              </a:extLst>
            </p:cNvPr>
            <p:cNvCxnSpPr>
              <a:cxnSpLocks/>
              <a:stCxn id="9" idx="0"/>
              <a:endCxn id="23" idx="3"/>
            </p:cNvCxnSpPr>
            <p:nvPr/>
          </p:nvCxnSpPr>
          <p:spPr>
            <a:xfrm flipV="1">
              <a:off x="2015800" y="1117980"/>
              <a:ext cx="173795" cy="847549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1E40E8FB-F5E2-43E1-8B8B-5FB6B08DE8F7}"/>
                </a:ext>
              </a:extLst>
            </p:cNvPr>
            <p:cNvCxnSpPr>
              <a:cxnSpLocks/>
              <a:stCxn id="23" idx="5"/>
              <a:endCxn id="26" idx="1"/>
            </p:cNvCxnSpPr>
            <p:nvPr/>
          </p:nvCxnSpPr>
          <p:spPr>
            <a:xfrm>
              <a:off x="2253084" y="1117980"/>
              <a:ext cx="243318" cy="443875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18F724F1-A984-4F36-9F0F-643F9C26DD3D}"/>
                </a:ext>
              </a:extLst>
            </p:cNvPr>
            <p:cNvCxnSpPr>
              <a:cxnSpLocks/>
              <a:stCxn id="26" idx="7"/>
              <a:endCxn id="27" idx="4"/>
            </p:cNvCxnSpPr>
            <p:nvPr/>
          </p:nvCxnSpPr>
          <p:spPr>
            <a:xfrm flipV="1">
              <a:off x="2559891" y="840300"/>
              <a:ext cx="448725" cy="721555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EAD0CA93-A6F4-4238-ACED-540837EB4D31}"/>
                </a:ext>
              </a:extLst>
            </p:cNvPr>
            <p:cNvCxnSpPr>
              <a:cxnSpLocks/>
              <a:stCxn id="28" idx="7"/>
              <a:endCxn id="27" idx="2"/>
            </p:cNvCxnSpPr>
            <p:nvPr/>
          </p:nvCxnSpPr>
          <p:spPr>
            <a:xfrm flipV="1">
              <a:off x="2641798" y="795407"/>
              <a:ext cx="321924" cy="323174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6D81EE7C-A858-408E-9A0C-FB6C0ADFE520}"/>
                </a:ext>
              </a:extLst>
            </p:cNvPr>
            <p:cNvCxnSpPr>
              <a:cxnSpLocks/>
              <a:stCxn id="29" idx="1"/>
              <a:endCxn id="28" idx="5"/>
            </p:cNvCxnSpPr>
            <p:nvPr/>
          </p:nvCxnSpPr>
          <p:spPr>
            <a:xfrm flipH="1" flipV="1">
              <a:off x="2641798" y="1182070"/>
              <a:ext cx="602032" cy="379785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45B301A2-7C5F-4C99-8CBD-934F2732E4A7}"/>
                </a:ext>
              </a:extLst>
            </p:cNvPr>
            <p:cNvCxnSpPr>
              <a:cxnSpLocks/>
              <a:stCxn id="30" idx="7"/>
              <a:endCxn id="29" idx="3"/>
            </p:cNvCxnSpPr>
            <p:nvPr/>
          </p:nvCxnSpPr>
          <p:spPr>
            <a:xfrm flipV="1">
              <a:off x="2780331" y="1625344"/>
              <a:ext cx="463499" cy="35714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E26DF5-CCE2-4E0F-9AD1-FE7752605D02}"/>
                  </a:ext>
                </a:extLst>
              </p:cNvPr>
              <p:cNvSpPr txBox="1"/>
              <p:nvPr/>
            </p:nvSpPr>
            <p:spPr>
              <a:xfrm>
                <a:off x="0" y="2913455"/>
                <a:ext cx="248239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24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E26DF5-CCE2-4E0F-9AD1-FE7752605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13455"/>
                <a:ext cx="2482398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24A53F3-4494-4EA9-B3CF-93E72B1402CA}"/>
                  </a:ext>
                </a:extLst>
              </p:cNvPr>
              <p:cNvSpPr txBox="1"/>
              <p:nvPr/>
            </p:nvSpPr>
            <p:spPr>
              <a:xfrm>
                <a:off x="2357813" y="2747929"/>
                <a:ext cx="2411269" cy="7945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i="1" kern="1200" smtClean="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𝜕𝜌</m:t>
                          </m:r>
                        </m:num>
                        <m:den>
                          <m:r>
                            <a:rPr lang="en-US" sz="2400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ru-RU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2400" kern="1200" smtClean="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ru-RU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24A53F3-4494-4EA9-B3CF-93E72B140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813" y="2747929"/>
                <a:ext cx="2411269" cy="7945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6CBF04E6-A07A-45DF-880B-048AC33206F8}"/>
              </a:ext>
            </a:extLst>
          </p:cNvPr>
          <p:cNvSpPr txBox="1"/>
          <p:nvPr/>
        </p:nvSpPr>
        <p:spPr>
          <a:xfrm>
            <a:off x="-311951" y="3966042"/>
            <a:ext cx="3144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E864AD1-4CF4-4F1F-BB8A-823F14001F6C}"/>
                  </a:ext>
                </a:extLst>
              </p:cNvPr>
              <p:cNvSpPr txBox="1"/>
              <p:nvPr/>
            </p:nvSpPr>
            <p:spPr>
              <a:xfrm>
                <a:off x="10210" y="4193069"/>
                <a:ext cx="6870650" cy="833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Low>
                      <m:r>
                        <a:rPr lang="ru-RU" sz="2400" i="0">
                          <a:latin typeface="Cambria Math" panose="02040503050406030204" pitchFamily="18" charset="0"/>
                        </a:rPr>
                        <m:t>⁢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&lt;</m:t>
                          </m:r>
                          <m:d>
                            <m:dPr>
                              <m:begChr m:val="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fName>
                                <m:e>
                                  <m:r>
                                    <a:rPr lang="ru-RU" sz="2400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fName>
                                <m:e>
                                  <m:r>
                                    <a:rPr lang="ru-RU" sz="2400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sSup>
                            <m:s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e>
                            <m:sup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𝑀𝑆𝐷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E864AD1-4CF4-4F1F-BB8A-823F14001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0" y="4193069"/>
                <a:ext cx="6870650" cy="8334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7D65B09E-3EF0-421B-B260-29C3B8F62FE3}"/>
              </a:ext>
            </a:extLst>
          </p:cNvPr>
          <p:cNvSpPr txBox="1"/>
          <p:nvPr/>
        </p:nvSpPr>
        <p:spPr>
          <a:xfrm>
            <a:off x="-1" y="2421060"/>
            <a:ext cx="4566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Законы </a:t>
            </a:r>
            <a:r>
              <a:rPr lang="ru-RU" sz="2000" b="1" dirty="0" err="1"/>
              <a:t>Фика</a:t>
            </a:r>
            <a:endParaRPr lang="ru-RU" sz="20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564B1C-A8DC-4E89-8C7C-7BED0D646E80}"/>
              </a:ext>
            </a:extLst>
          </p:cNvPr>
          <p:cNvSpPr txBox="1"/>
          <p:nvPr/>
        </p:nvSpPr>
        <p:spPr>
          <a:xfrm>
            <a:off x="10210" y="3790304"/>
            <a:ext cx="4959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Уравнение Эйнштейна-</a:t>
            </a:r>
            <a:r>
              <a:rPr lang="ru-RU" sz="2000" b="1" dirty="0" err="1"/>
              <a:t>Смолуховского</a:t>
            </a:r>
            <a:endParaRPr lang="ru-RU" sz="2000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9D4A9DB-D145-4528-9086-9F8EF49AE9F4}"/>
              </a:ext>
            </a:extLst>
          </p:cNvPr>
          <p:cNvSpPr txBox="1"/>
          <p:nvPr/>
        </p:nvSpPr>
        <p:spPr>
          <a:xfrm>
            <a:off x="0" y="5480172"/>
            <a:ext cx="4835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Уравнение </a:t>
            </a:r>
            <a:r>
              <a:rPr lang="ru-RU" sz="2000" b="1" dirty="0" err="1"/>
              <a:t>Арениуса</a:t>
            </a:r>
            <a:endParaRPr lang="ru-RU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6770169-C219-43DE-A26A-945976542C89}"/>
                  </a:ext>
                </a:extLst>
              </p:cNvPr>
              <p:cNvSpPr txBox="1"/>
              <p:nvPr/>
            </p:nvSpPr>
            <p:spPr>
              <a:xfrm>
                <a:off x="0" y="5884528"/>
                <a:ext cx="4970042" cy="783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ru-RU" sz="20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000" b="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000" b="0" i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000" b="0" i="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000" b="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6770169-C219-43DE-A26A-945976542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884528"/>
                <a:ext cx="4970042" cy="7838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2A369DB9-DB2B-47F5-AAF7-D368F547A800}"/>
              </a:ext>
            </a:extLst>
          </p:cNvPr>
          <p:cNvCxnSpPr>
            <a:stCxn id="9" idx="6"/>
            <a:endCxn id="30" idx="2"/>
          </p:cNvCxnSpPr>
          <p:nvPr/>
        </p:nvCxnSpPr>
        <p:spPr>
          <a:xfrm>
            <a:off x="2922316" y="2149694"/>
            <a:ext cx="643000" cy="3806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E9D6DB4-2385-467A-AB8E-86E59D67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8132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1D0482-8CAD-413A-BD43-22115F352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ТЕОРЕТИЧЕСКАЯ ЧАСТЬ . ВЯЗКОСТЬ 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E0C5D40F-28AA-4C18-9995-14A2955FF74D}"/>
              </a:ext>
            </a:extLst>
          </p:cNvPr>
          <p:cNvGrpSpPr/>
          <p:nvPr/>
        </p:nvGrpSpPr>
        <p:grpSpPr>
          <a:xfrm>
            <a:off x="77496" y="573014"/>
            <a:ext cx="3681703" cy="2111146"/>
            <a:chOff x="15711" y="709762"/>
            <a:chExt cx="4927132" cy="261871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6415638A-CF00-40CB-B6AA-B595D62304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2" t="9174" r="16098" b="34980"/>
            <a:stretch/>
          </p:blipFill>
          <p:spPr bwMode="auto">
            <a:xfrm>
              <a:off x="115866" y="709762"/>
              <a:ext cx="4826977" cy="2618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9E38ACC6-0C4C-4402-89A7-02365B1C49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91" t="23596" r="3077" b="61936"/>
            <a:stretch/>
          </p:blipFill>
          <p:spPr bwMode="auto">
            <a:xfrm>
              <a:off x="15711" y="2292308"/>
              <a:ext cx="750848" cy="678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3700E28B-8256-457A-841C-B5C29664F883}"/>
              </a:ext>
            </a:extLst>
          </p:cNvPr>
          <p:cNvGrpSpPr/>
          <p:nvPr/>
        </p:nvGrpSpPr>
        <p:grpSpPr>
          <a:xfrm>
            <a:off x="152335" y="3067008"/>
            <a:ext cx="3331662" cy="3322397"/>
            <a:chOff x="2453544" y="2316415"/>
            <a:chExt cx="3716179" cy="370584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670E4F2-0810-4A58-BA30-A1FA5CC2A4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3544" y="2788568"/>
              <a:ext cx="3716179" cy="3233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B048852-0C02-4E96-B428-600446AAE5B9}"/>
                </a:ext>
              </a:extLst>
            </p:cNvPr>
            <p:cNvSpPr txBox="1"/>
            <p:nvPr/>
          </p:nvSpPr>
          <p:spPr>
            <a:xfrm>
              <a:off x="2667197" y="2316415"/>
              <a:ext cx="3502526" cy="720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b="1" dirty="0"/>
                <a:t>Зависимость вязкости газов и жидкостей от температуры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5610BD9-5E24-431D-AABE-C6B2E6A1D90A}"/>
                  </a:ext>
                </a:extLst>
              </p:cNvPr>
              <p:cNvSpPr txBox="1"/>
              <p:nvPr/>
            </p:nvSpPr>
            <p:spPr>
              <a:xfrm>
                <a:off x="3759200" y="1412866"/>
                <a:ext cx="2661920" cy="656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dirty="0"/>
                  <a:t>  </a:t>
                </a:r>
                <a14:m>
                  <m:oMath xmlns:m="http://schemas.openxmlformats.org/officeDocument/2006/math"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ru-RU" sz="2400" b="0" i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ru-RU" sz="2400" b="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ru-RU" sz="2400" b="0" i="0">
                                <a:latin typeface="Cambria Math" panose="02040503050406030204" pitchFamily="18" charset="0"/>
                              </a:rPr>
                              <m:t>dv</m:t>
                            </m:r>
                          </m:e>
                          <m:sub>
                            <m:r>
                              <a:rPr lang="ru-RU" sz="2400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ru-RU" sz="2400" b="0" i="0">
                            <a:latin typeface="Cambria Math" panose="02040503050406030204" pitchFamily="18" charset="0"/>
                          </a:rPr>
                          <m:t>dx</m:t>
                        </m:r>
                      </m:den>
                    </m:f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5610BD9-5E24-431D-AABE-C6B2E6A1D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200" y="1412866"/>
                <a:ext cx="2661920" cy="6565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27B8D8D-77B9-42B9-B5C6-4E691B122D20}"/>
              </a:ext>
            </a:extLst>
          </p:cNvPr>
          <p:cNvSpPr txBox="1"/>
          <p:nvPr/>
        </p:nvSpPr>
        <p:spPr>
          <a:xfrm>
            <a:off x="3759199" y="729892"/>
            <a:ext cx="26619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>
                <a:solidFill>
                  <a:schemeClr val="tx1"/>
                </a:solidFill>
                <a:effectLst/>
              </a:rPr>
              <a:t>Касательное напряжение</a:t>
            </a:r>
            <a:endParaRPr lang="ru-RU" sz="20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5A8259B-F5E3-4714-9659-D89AA333C1B9}"/>
                  </a:ext>
                </a:extLst>
              </p:cNvPr>
              <p:cNvSpPr txBox="1"/>
              <p:nvPr/>
            </p:nvSpPr>
            <p:spPr>
              <a:xfrm>
                <a:off x="6421120" y="1516382"/>
                <a:ext cx="2722879" cy="631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dirty="0"/>
                  <a:t>  </a:t>
                </a:r>
                <a14:m>
                  <m:oMath xmlns:m="http://schemas.openxmlformats.org/officeDocument/2006/math"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ru-RU" sz="2400" b="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ru-RU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ρ</m:t>
                        </m:r>
                      </m:den>
                    </m:f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5A8259B-F5E3-4714-9659-D89AA333C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120" y="1516382"/>
                <a:ext cx="2722879" cy="6315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FF958F8C-34F0-4060-9660-112B444209BD}"/>
              </a:ext>
            </a:extLst>
          </p:cNvPr>
          <p:cNvSpPr txBox="1"/>
          <p:nvPr/>
        </p:nvSpPr>
        <p:spPr>
          <a:xfrm>
            <a:off x="6421120" y="725626"/>
            <a:ext cx="27228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>
                <a:solidFill>
                  <a:schemeClr val="tx1"/>
                </a:solidFill>
                <a:effectLst/>
              </a:rPr>
              <a:t>Кинематическая вязкость</a:t>
            </a:r>
            <a:endParaRPr lang="ru-RU" sz="20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FBA6CA-461F-4A33-A8FF-93CE7C46E830}"/>
                  </a:ext>
                </a:extLst>
              </p:cNvPr>
              <p:cNvSpPr txBox="1"/>
              <p:nvPr/>
            </p:nvSpPr>
            <p:spPr>
              <a:xfrm>
                <a:off x="3759198" y="2980107"/>
                <a:ext cx="5384801" cy="8561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6⁢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ru-R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ru-RU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⁢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ru-RU" sz="24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FBA6CA-461F-4A33-A8FF-93CE7C46E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198" y="2980107"/>
                <a:ext cx="5384801" cy="8561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68876252-0A9D-47D8-9882-A26A4DDE288C}"/>
              </a:ext>
            </a:extLst>
          </p:cNvPr>
          <p:cNvSpPr txBox="1"/>
          <p:nvPr/>
        </p:nvSpPr>
        <p:spPr>
          <a:xfrm>
            <a:off x="3675543" y="2513652"/>
            <a:ext cx="54684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>
                <a:solidFill>
                  <a:schemeClr val="tx1"/>
                </a:solidFill>
                <a:effectLst/>
              </a:rPr>
              <a:t>Формула Стокса</a:t>
            </a:r>
            <a:endParaRPr lang="ru-RU" sz="20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E7F9BC-7987-4B21-BEED-59D7A9055A09}"/>
                  </a:ext>
                </a:extLst>
              </p:cNvPr>
              <p:cNvSpPr txBox="1"/>
              <p:nvPr/>
            </p:nvSpPr>
            <p:spPr>
              <a:xfrm>
                <a:off x="3759198" y="4455684"/>
                <a:ext cx="5384801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ru-R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4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E7F9BC-7987-4B21-BEED-59D7A9055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198" y="4455684"/>
                <a:ext cx="5384801" cy="9221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206DBF49-9ADC-457D-BA63-4325FF497CDA}"/>
              </a:ext>
            </a:extLst>
          </p:cNvPr>
          <p:cNvSpPr txBox="1"/>
          <p:nvPr/>
        </p:nvSpPr>
        <p:spPr>
          <a:xfrm>
            <a:off x="3759198" y="4084014"/>
            <a:ext cx="53848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/>
              <a:t>Уравнение</a:t>
            </a:r>
            <a:r>
              <a:rPr lang="ru-RU" sz="2000" b="1" dirty="0">
                <a:solidFill>
                  <a:schemeClr val="tx1"/>
                </a:solidFill>
                <a:effectLst/>
              </a:rPr>
              <a:t> </a:t>
            </a:r>
            <a:r>
              <a:rPr lang="ru-RU" sz="2000" b="1" dirty="0" err="1"/>
              <a:t>Арениуса</a:t>
            </a:r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6083286-1125-412D-BA5E-BBBAB944F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434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4897CD-D0C2-46E5-BCFB-738BC7EC9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/>
              <a:t>НАХОЖДЕНИЕ ВЯЗКОСТЕЙ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9A3C5D-E6DB-42BF-A1B7-8FB4A037BAF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6031"/>
            <a:ext cx="4693920" cy="323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87D0C2-F620-4753-981F-A3EB9CB8C14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080" y="3608767"/>
            <a:ext cx="4693920" cy="323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D14572-27D0-4017-82BE-38FBB4D9E69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080" y="528446"/>
            <a:ext cx="4693920" cy="323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621B979-C5BB-4758-8DC9-184CCE41F7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2" t="23065" r="5000" b="27363"/>
          <a:stretch/>
        </p:blipFill>
        <p:spPr bwMode="auto">
          <a:xfrm>
            <a:off x="90338" y="1131451"/>
            <a:ext cx="4359742" cy="203102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9D95CF5-9E3B-46A9-A2F2-B26A57626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5472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9053FB81-021E-4060-BDB6-97ED4EAF649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" y="696913"/>
            <a:ext cx="6284231" cy="4398962"/>
          </a:xfr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C8DAA4F5-D115-4878-BDD7-CB7958B0F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ВЯЗКОСТЬ</a:t>
            </a:r>
            <a:r>
              <a:rPr lang="en-US" dirty="0"/>
              <a:t>.</a:t>
            </a:r>
            <a:r>
              <a:rPr lang="ru-RU" dirty="0"/>
              <a:t> ЧИСТЫЕ ВЕЩЕСТВА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582D63-D4AC-48F6-B87B-9A7099FBF7C7}"/>
                  </a:ext>
                </a:extLst>
              </p:cNvPr>
              <p:cNvSpPr txBox="1"/>
              <p:nvPr/>
            </p:nvSpPr>
            <p:spPr>
              <a:xfrm>
                <a:off x="-1" y="5095875"/>
                <a:ext cx="2470639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ru-R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4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582D63-D4AC-48F6-B87B-9A7099FBF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5095875"/>
                <a:ext cx="2470639" cy="9221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0A3AA5E-9178-44A6-A659-053CDB25A7B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20000" contrast="-20000"/>
          </a:blip>
          <a:stretch>
            <a:fillRect/>
          </a:stretch>
        </p:blipFill>
        <p:spPr>
          <a:xfrm>
            <a:off x="6290220" y="696687"/>
            <a:ext cx="2849842" cy="5521569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54B3A2B-1349-4267-B980-E3E524E97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6790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809DE2-0CC4-4A57-82F0-47A0F918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МОЛЕКУЛЯРНАЯ ДИНАМИКА</a:t>
            </a:r>
          </a:p>
        </p:txBody>
      </p:sp>
      <p:pic>
        <p:nvPicPr>
          <p:cNvPr id="17" name="Объект 14">
            <a:extLst>
              <a:ext uri="{FF2B5EF4-FFF2-40B4-BE49-F238E27FC236}">
                <a16:creationId xmlns:a16="http://schemas.microsoft.com/office/drawing/2014/main" id="{CA371DC6-9D6C-46AE-B4CB-968785FA0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39274"/>
            <a:ext cx="4492432" cy="3144703"/>
          </a:xfrm>
          <a:prstGeom prst="rect">
            <a:avLst/>
          </a:prstGeom>
        </p:spPr>
      </p:pic>
      <p:pic>
        <p:nvPicPr>
          <p:cNvPr id="21" name="Объект 14">
            <a:extLst>
              <a:ext uri="{FF2B5EF4-FFF2-40B4-BE49-F238E27FC236}">
                <a16:creationId xmlns:a16="http://schemas.microsoft.com/office/drawing/2014/main" id="{A391AC7B-B7A6-4B9C-A095-2B0B5F1E3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713296"/>
            <a:ext cx="4492432" cy="3144703"/>
          </a:xfrm>
          <a:prstGeom prst="rect">
            <a:avLst/>
          </a:prstGeom>
        </p:spPr>
      </p:pic>
      <p:pic>
        <p:nvPicPr>
          <p:cNvPr id="24" name="Объект 14">
            <a:extLst>
              <a:ext uri="{FF2B5EF4-FFF2-40B4-BE49-F238E27FC236}">
                <a16:creationId xmlns:a16="http://schemas.microsoft.com/office/drawing/2014/main" id="{9054FF7B-4AA4-4397-8809-93F9688569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1569" y="539274"/>
            <a:ext cx="4492432" cy="3144703"/>
          </a:xfrm>
          <a:prstGeom prst="rect">
            <a:avLst/>
          </a:prstGeom>
        </p:spPr>
      </p:pic>
      <p:pic>
        <p:nvPicPr>
          <p:cNvPr id="25" name="Объект 14">
            <a:extLst>
              <a:ext uri="{FF2B5EF4-FFF2-40B4-BE49-F238E27FC236}">
                <a16:creationId xmlns:a16="http://schemas.microsoft.com/office/drawing/2014/main" id="{22C074AB-0221-4ADE-8665-F4C16AFB45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1569" y="3713297"/>
            <a:ext cx="4492432" cy="314470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B9446B2-73BF-4F26-ADA6-DA54921FC52A}"/>
              </a:ext>
            </a:extLst>
          </p:cNvPr>
          <p:cNvSpPr txBox="1"/>
          <p:nvPr/>
        </p:nvSpPr>
        <p:spPr>
          <a:xfrm>
            <a:off x="557236" y="602707"/>
            <a:ext cx="16703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Butanol-1</a:t>
            </a:r>
            <a:endParaRPr lang="ru-RU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7268B0-DC80-4FD4-9865-67FC6C9561D7}"/>
              </a:ext>
            </a:extLst>
          </p:cNvPr>
          <p:cNvSpPr txBox="1"/>
          <p:nvPr/>
        </p:nvSpPr>
        <p:spPr>
          <a:xfrm>
            <a:off x="5203057" y="586401"/>
            <a:ext cx="16703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DMEG</a:t>
            </a:r>
            <a:endParaRPr lang="ru-RU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44E565-246B-42AC-916C-F13ECC9AEE4D}"/>
              </a:ext>
            </a:extLst>
          </p:cNvPr>
          <p:cNvSpPr txBox="1"/>
          <p:nvPr/>
        </p:nvSpPr>
        <p:spPr>
          <a:xfrm>
            <a:off x="557236" y="3761585"/>
            <a:ext cx="16703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OCM-2</a:t>
            </a:r>
            <a:endParaRPr lang="ru-RU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EF0F0D-8F74-4EC2-9690-6F02906834CD}"/>
              </a:ext>
            </a:extLst>
          </p:cNvPr>
          <p:cNvSpPr txBox="1"/>
          <p:nvPr/>
        </p:nvSpPr>
        <p:spPr>
          <a:xfrm>
            <a:off x="5227441" y="3761584"/>
            <a:ext cx="16703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PETA</a:t>
            </a:r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3328AB6-3171-4D17-B839-292C4DE62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25</a:t>
            </a:fld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25">
                <a:extLst>
                  <a:ext uri="{FF2B5EF4-FFF2-40B4-BE49-F238E27FC236}">
                    <a16:creationId xmlns:a16="http://schemas.microsoft.com/office/drawing/2014/main" id="{06AC7F02-998D-4D11-8C50-F011FF76918C}"/>
                  </a:ext>
                </a:extLst>
              </p:cNvPr>
              <p:cNvSpPr txBox="1"/>
              <p:nvPr/>
            </p:nvSpPr>
            <p:spPr>
              <a:xfrm>
                <a:off x="557235" y="604737"/>
                <a:ext cx="2221833" cy="10096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no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4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Бутанол</a:t>
                </a:r>
                <a:r>
                  <a:rPr lang="en-US" sz="24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-1</a:t>
                </a:r>
                <a14:m>
                  <m:oMath xmlns:m="http://schemas.openxmlformats.org/officeDocument/2006/math"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ru-RU" sz="11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=26∗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9</m:t>
                          </m:r>
                        </m:sup>
                      </m:sSup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м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/с</m:t>
                      </m:r>
                    </m:oMath>
                  </m:oMathPara>
                </a14:m>
                <a:endParaRPr lang="ru-RU" sz="11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TextBox 25">
                <a:extLst>
                  <a:ext uri="{FF2B5EF4-FFF2-40B4-BE49-F238E27FC236}">
                    <a16:creationId xmlns:a16="http://schemas.microsoft.com/office/drawing/2014/main" id="{06AC7F02-998D-4D11-8C50-F011FF769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35" y="604737"/>
                <a:ext cx="2221833" cy="1009650"/>
              </a:xfrm>
              <a:prstGeom prst="rect">
                <a:avLst/>
              </a:prstGeom>
              <a:blipFill>
                <a:blip r:embed="rId6"/>
                <a:stretch>
                  <a:fillRect l="-4110" t="-4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27">
                <a:extLst>
                  <a:ext uri="{FF2B5EF4-FFF2-40B4-BE49-F238E27FC236}">
                    <a16:creationId xmlns:a16="http://schemas.microsoft.com/office/drawing/2014/main" id="{C6D8DFE6-B52C-48E4-B0CF-33A41F6395FA}"/>
                  </a:ext>
                </a:extLst>
              </p:cNvPr>
              <p:cNvSpPr txBox="1"/>
              <p:nvPr/>
            </p:nvSpPr>
            <p:spPr>
              <a:xfrm>
                <a:off x="557235" y="3776556"/>
                <a:ext cx="2221833" cy="9899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4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ОКМ-2</a:t>
                </a:r>
                <a14:m>
                  <m:oMath xmlns:m="http://schemas.openxmlformats.org/officeDocument/2006/math">
                    <m:r>
                      <a:rPr lang="ru-RU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ru-RU" sz="11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=0.16∗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9</m:t>
                          </m:r>
                        </m:sup>
                      </m:sSup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м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/с</m:t>
                      </m:r>
                    </m:oMath>
                  </m:oMathPara>
                </a14:m>
                <a:endParaRPr lang="ru-RU" sz="11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TextBox 27">
                <a:extLst>
                  <a:ext uri="{FF2B5EF4-FFF2-40B4-BE49-F238E27FC236}">
                    <a16:creationId xmlns:a16="http://schemas.microsoft.com/office/drawing/2014/main" id="{C6D8DFE6-B52C-48E4-B0CF-33A41F639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35" y="3776556"/>
                <a:ext cx="2221833" cy="989965"/>
              </a:xfrm>
              <a:prstGeom prst="rect">
                <a:avLst/>
              </a:prstGeom>
              <a:blipFill>
                <a:blip r:embed="rId7"/>
                <a:stretch>
                  <a:fillRect l="-4110" t="-43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26">
                <a:extLst>
                  <a:ext uri="{FF2B5EF4-FFF2-40B4-BE49-F238E27FC236}">
                    <a16:creationId xmlns:a16="http://schemas.microsoft.com/office/drawing/2014/main" id="{5A4613DB-5593-4E1A-AAD2-B7097F10B004}"/>
                  </a:ext>
                </a:extLst>
              </p:cNvPr>
              <p:cNvSpPr txBox="1"/>
              <p:nvPr/>
            </p:nvSpPr>
            <p:spPr>
              <a:xfrm>
                <a:off x="5227441" y="605311"/>
                <a:ext cx="2197448" cy="9899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4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ДМЭГ</a:t>
                </a:r>
                <a14:m>
                  <m:oMath xmlns:m="http://schemas.openxmlformats.org/officeDocument/2006/math">
                    <m:r>
                      <a:rPr lang="ru-RU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ru-RU" sz="11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=0.95∗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9</m:t>
                          </m:r>
                        </m:sup>
                      </m:sSup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м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/с</m:t>
                      </m:r>
                    </m:oMath>
                  </m:oMathPara>
                </a14:m>
                <a:endParaRPr lang="ru-RU" sz="11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TextBox 26">
                <a:extLst>
                  <a:ext uri="{FF2B5EF4-FFF2-40B4-BE49-F238E27FC236}">
                    <a16:creationId xmlns:a16="http://schemas.microsoft.com/office/drawing/2014/main" id="{5A4613DB-5593-4E1A-AAD2-B7097F10B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441" y="605311"/>
                <a:ext cx="2197448" cy="989965"/>
              </a:xfrm>
              <a:prstGeom prst="rect">
                <a:avLst/>
              </a:prstGeom>
              <a:blipFill>
                <a:blip r:embed="rId8"/>
                <a:stretch>
                  <a:fillRect l="-4444" t="-42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28">
                <a:extLst>
                  <a:ext uri="{FF2B5EF4-FFF2-40B4-BE49-F238E27FC236}">
                    <a16:creationId xmlns:a16="http://schemas.microsoft.com/office/drawing/2014/main" id="{0740528C-A284-40C5-BCE3-2522A599CBDE}"/>
                  </a:ext>
                </a:extLst>
              </p:cNvPr>
              <p:cNvSpPr txBox="1"/>
              <p:nvPr/>
            </p:nvSpPr>
            <p:spPr>
              <a:xfrm>
                <a:off x="5227441" y="3782310"/>
                <a:ext cx="2280799" cy="9899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4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ПЭТА</a:t>
                </a:r>
                <a:endParaRPr lang="ru-RU" sz="11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=0.15∗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9</m:t>
                          </m:r>
                        </m:sup>
                      </m:sSup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м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/с</m:t>
                      </m:r>
                    </m:oMath>
                  </m:oMathPara>
                </a14:m>
                <a:endParaRPr lang="ru-RU" sz="11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TextBox 28">
                <a:extLst>
                  <a:ext uri="{FF2B5EF4-FFF2-40B4-BE49-F238E27FC236}">
                    <a16:creationId xmlns:a16="http://schemas.microsoft.com/office/drawing/2014/main" id="{0740528C-A284-40C5-BCE3-2522A599C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441" y="3782310"/>
                <a:ext cx="2280799" cy="989965"/>
              </a:xfrm>
              <a:prstGeom prst="rect">
                <a:avLst/>
              </a:prstGeom>
              <a:blipFill>
                <a:blip r:embed="rId9"/>
                <a:stretch>
                  <a:fillRect l="-4278" t="-42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7727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Объект 22">
            <a:extLst>
              <a:ext uri="{FF2B5EF4-FFF2-40B4-BE49-F238E27FC236}">
                <a16:creationId xmlns:a16="http://schemas.microsoft.com/office/drawing/2014/main" id="{6F65B765-F82A-47C4-B2AB-F7CD78CAE2E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" y="696913"/>
            <a:ext cx="6284231" cy="4398962"/>
          </a:xfr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C8DAA4F5-D115-4878-BDD7-CB7958B0F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1257" cy="696686"/>
          </a:xfrm>
        </p:spPr>
        <p:txBody>
          <a:bodyPr/>
          <a:lstStyle/>
          <a:p>
            <a:r>
              <a:rPr lang="ru-RU" dirty="0"/>
              <a:t>КОЭФФИЦИЕНТЫ ДИФФУЗИИ ЧИСТЫХ ВЕЩЕСТВ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A8CBEE1C-AC81-4D66-BA00-54DB4C38D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885" y="4941277"/>
            <a:ext cx="4000115" cy="19167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C0955F-D941-482B-BEF8-90362C724370}"/>
                  </a:ext>
                </a:extLst>
              </p:cNvPr>
              <p:cNvSpPr txBox="1"/>
              <p:nvPr/>
            </p:nvSpPr>
            <p:spPr>
              <a:xfrm>
                <a:off x="0" y="5982700"/>
                <a:ext cx="2848708" cy="846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ru-RU" sz="24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C0955F-D941-482B-BEF8-90362C724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82700"/>
                <a:ext cx="2848708" cy="8463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873969A-EEFE-4BE2-9F3D-6B0E040D81E5}"/>
                  </a:ext>
                </a:extLst>
              </p:cNvPr>
              <p:cNvSpPr txBox="1"/>
              <p:nvPr/>
            </p:nvSpPr>
            <p:spPr>
              <a:xfrm>
                <a:off x="1" y="5095875"/>
                <a:ext cx="2848708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ru-RU" sz="24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b="0" i="0">
                          <a:latin typeface="Cambria Math" panose="02040503050406030204" pitchFamily="18" charset="0"/>
                        </a:rPr>
                        <m:t>⁢</m:t>
                      </m:r>
                      <m:r>
                        <m:rPr>
                          <m:sty m:val="p"/>
                        </m:rPr>
                        <a:rPr lang="ru-RU" sz="2400" b="0" i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ru-RU" sz="2400" b="0" i="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873969A-EEFE-4BE2-9F3D-6B0E040D8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5095875"/>
                <a:ext cx="2848708" cy="9221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6AFC84D-5425-44E7-B0DB-51E2FC6BD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9164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5503574-4A9C-47A0-B5C7-81EEECC21FC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2596" y="696686"/>
            <a:ext cx="8843059" cy="5298999"/>
          </a:xfrm>
        </p:spPr>
        <p:txBody>
          <a:bodyPr>
            <a:normAutofit/>
          </a:bodyPr>
          <a:lstStyle/>
          <a:p>
            <a:pPr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ru-RU" sz="2600" dirty="0"/>
              <a:t> Установлены динамические вязкости и плотности систем:</a:t>
            </a:r>
          </a:p>
          <a:p>
            <a:pPr marL="457200" lvl="1" indent="0" algn="just">
              <a:spcBef>
                <a:spcPts val="600"/>
              </a:spcBef>
              <a:buNone/>
            </a:pPr>
            <a:r>
              <a:rPr lang="ru-RU" sz="2600" dirty="0"/>
              <a:t>ОКМ-2, </a:t>
            </a:r>
            <a:r>
              <a:rPr lang="en-US" sz="2600" dirty="0"/>
              <a:t>PETA, DMEG</a:t>
            </a:r>
            <a:r>
              <a:rPr lang="ru-RU" sz="2600" dirty="0"/>
              <a:t> – бутанол-1 при составах 0-20% по массе бутанола-1 и при температурах 15-40 ͦС;</a:t>
            </a:r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ru-RU" sz="2600" dirty="0"/>
              <a:t> Установлены зависимости вязкости от</a:t>
            </a:r>
            <a:r>
              <a:rPr lang="en-US" sz="2600" dirty="0"/>
              <a:t> </a:t>
            </a:r>
            <a:r>
              <a:rPr lang="ru-RU" sz="2600" dirty="0"/>
              <a:t>состава смесей и температуры;</a:t>
            </a:r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ru-RU" sz="2600" dirty="0"/>
              <a:t> Оценены коэффициенты диффузии при помощи молекулярной динамики;</a:t>
            </a:r>
            <a:endParaRPr lang="en-US" sz="2600" dirty="0"/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ru-RU" sz="2600" dirty="0"/>
              <a:t> Экспериментально показана зависимость свойства полученных полимерных материалов от коэффициента диффузии мономеров.</a:t>
            </a:r>
          </a:p>
          <a:p>
            <a:pPr>
              <a:buFont typeface="Wingdings" panose="05000000000000000000" pitchFamily="2" charset="2"/>
              <a:buChar char="q"/>
            </a:pPr>
            <a:endParaRPr lang="ru-RU" sz="280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53F252-85D4-4B68-9E9D-8C8E2D642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F73FE30-147B-4AC2-BDFE-F38AE5DF9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27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9220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02EBCD2-9366-4171-8E9E-72538FB02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Фотоинициирование</a:t>
            </a:r>
            <a:r>
              <a:rPr lang="ru-RU" dirty="0"/>
              <a:t>. Активация хинона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797B5CD-032C-4CC8-AC23-27702C96BAF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2808" y="696687"/>
            <a:ext cx="5358383" cy="3952185"/>
          </a:xfrm>
          <a:prstGeom prst="rect">
            <a:avLst/>
          </a:prstGeom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4D7E741B-7817-4100-9B6C-9AB9D6D64873}"/>
              </a:ext>
            </a:extLst>
          </p:cNvPr>
          <p:cNvGrpSpPr/>
          <p:nvPr/>
        </p:nvGrpSpPr>
        <p:grpSpPr>
          <a:xfrm>
            <a:off x="1321879" y="5142057"/>
            <a:ext cx="6981488" cy="1019256"/>
            <a:chOff x="1321879" y="5142057"/>
            <a:chExt cx="6981488" cy="1019256"/>
          </a:xfrm>
        </p:grpSpPr>
        <p:grpSp>
          <p:nvGrpSpPr>
            <p:cNvPr id="4" name="Группа 3">
              <a:extLst>
                <a:ext uri="{FF2B5EF4-FFF2-40B4-BE49-F238E27FC236}">
                  <a16:creationId xmlns:a16="http://schemas.microsoft.com/office/drawing/2014/main" id="{CE63DBB0-4EEE-449C-9CD6-E11AF1F6CCA5}"/>
                </a:ext>
              </a:extLst>
            </p:cNvPr>
            <p:cNvGrpSpPr/>
            <p:nvPr/>
          </p:nvGrpSpPr>
          <p:grpSpPr>
            <a:xfrm>
              <a:off x="1321879" y="5142057"/>
              <a:ext cx="6981488" cy="1019256"/>
              <a:chOff x="1321879" y="5142057"/>
              <a:chExt cx="6981488" cy="1019256"/>
            </a:xfrm>
          </p:grpSpPr>
          <p:pic>
            <p:nvPicPr>
              <p:cNvPr id="2" name="Рисунок 1">
                <a:extLst>
                  <a:ext uri="{FF2B5EF4-FFF2-40B4-BE49-F238E27FC236}">
                    <a16:creationId xmlns:a16="http://schemas.microsoft.com/office/drawing/2014/main" id="{38A8F79E-EB88-4EFB-A744-FBC4ACEE12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60264"/>
              <a:stretch/>
            </p:blipFill>
            <p:spPr>
              <a:xfrm>
                <a:off x="1321879" y="5142057"/>
                <a:ext cx="2683193" cy="1019256"/>
              </a:xfrm>
              <a:prstGeom prst="rect">
                <a:avLst/>
              </a:prstGeom>
            </p:spPr>
          </p:pic>
          <p:pic>
            <p:nvPicPr>
              <p:cNvPr id="5" name="Рисунок 4">
                <a:extLst>
                  <a:ext uri="{FF2B5EF4-FFF2-40B4-BE49-F238E27FC236}">
                    <a16:creationId xmlns:a16="http://schemas.microsoft.com/office/drawing/2014/main" id="{22DC5219-F1C7-4914-93BA-187495A451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553" t="38878" b="23969"/>
              <a:stretch/>
            </p:blipFill>
            <p:spPr>
              <a:xfrm>
                <a:off x="4096512" y="5541264"/>
                <a:ext cx="4206855" cy="410689"/>
              </a:xfrm>
              <a:prstGeom prst="rect">
                <a:avLst/>
              </a:prstGeom>
            </p:spPr>
          </p:pic>
        </p:grp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78C7EEF7-23A6-4DA5-9125-40BE51343598}"/>
                </a:ext>
              </a:extLst>
            </p:cNvPr>
            <p:cNvSpPr/>
            <p:nvPr/>
          </p:nvSpPr>
          <p:spPr>
            <a:xfrm>
              <a:off x="1321879" y="5142057"/>
              <a:ext cx="6779705" cy="1019256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9FF12B2-B729-453D-8E3D-BA3BDAA27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6191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02EBCD2-9366-4171-8E9E-72538FB02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300"/>
            <a:ext cx="9144000" cy="696686"/>
          </a:xfrm>
        </p:spPr>
        <p:txBody>
          <a:bodyPr>
            <a:normAutofit fontScale="90000"/>
          </a:bodyPr>
          <a:lstStyle/>
          <a:p>
            <a:r>
              <a:rPr lang="ru-RU" dirty="0" err="1"/>
              <a:t>Фотоинициирование</a:t>
            </a:r>
            <a:r>
              <a:rPr lang="ru-RU" dirty="0"/>
              <a:t>. Фотовосстановления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4B77B5F-150F-4A2B-85EF-25FC465E71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9443" y="665445"/>
            <a:ext cx="9034626" cy="1761855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EF283746-0393-4508-9586-579B32C5B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667" y="234882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38FEA6AC-B0F7-4F37-B7AD-7316A2A546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9268549"/>
              </p:ext>
            </p:extLst>
          </p:nvPr>
        </p:nvGraphicFramePr>
        <p:xfrm>
          <a:off x="49443" y="3996200"/>
          <a:ext cx="9034626" cy="1086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0" name="CS ChemDraw Drawing" r:id="rId4" imgW="5541149" imgH="666045" progId="ChemDraw.Document.6.0">
                  <p:embed/>
                </p:oleObj>
              </mc:Choice>
              <mc:Fallback>
                <p:oleObj name="CS ChemDraw Drawing" r:id="rId4" imgW="5541149" imgH="666045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43" y="3996200"/>
                        <a:ext cx="9034626" cy="1086753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5">
            <a:extLst>
              <a:ext uri="{FF2B5EF4-FFF2-40B4-BE49-F238E27FC236}">
                <a16:creationId xmlns:a16="http://schemas.microsoft.com/office/drawing/2014/main" id="{BEB69316-3EBF-4A39-A9B1-8B6DA80F5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592" y="4343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16DF5C01-2768-4071-A495-F150144831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5532959"/>
              </p:ext>
            </p:extLst>
          </p:nvPr>
        </p:nvGraphicFramePr>
        <p:xfrm>
          <a:off x="49443" y="5579386"/>
          <a:ext cx="9034626" cy="1061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1" name="CS ChemDraw Drawing" r:id="rId6" imgW="4727736" imgH="557648" progId="ChemDraw.Document.6.0">
                  <p:embed/>
                </p:oleObj>
              </mc:Choice>
              <mc:Fallback>
                <p:oleObj name="CS ChemDraw Drawing" r:id="rId6" imgW="4727736" imgH="557648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43" y="5579386"/>
                        <a:ext cx="9034626" cy="106136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81460FE8-D3BE-4D0C-B678-0F72F9C4E92D}"/>
              </a:ext>
            </a:extLst>
          </p:cNvPr>
          <p:cNvGrpSpPr/>
          <p:nvPr/>
        </p:nvGrpSpPr>
        <p:grpSpPr>
          <a:xfrm>
            <a:off x="49443" y="2812449"/>
            <a:ext cx="9012583" cy="687318"/>
            <a:chOff x="-1" y="2963250"/>
            <a:chExt cx="9012583" cy="687318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D1376009-84F4-4B08-AEA0-D369DC1D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" y="2963250"/>
              <a:ext cx="4306824" cy="687318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84E80A58-C68F-4AA1-AF1D-5A3B33315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66756" y="3065680"/>
              <a:ext cx="4445826" cy="482458"/>
            </a:xfrm>
            <a:prstGeom prst="rect">
              <a:avLst/>
            </a:prstGeom>
          </p:spPr>
        </p:pic>
      </p:grpSp>
      <p:sp>
        <p:nvSpPr>
          <p:cNvPr id="12" name="Стрелка: вниз 11">
            <a:extLst>
              <a:ext uri="{FF2B5EF4-FFF2-40B4-BE49-F238E27FC236}">
                <a16:creationId xmlns:a16="http://schemas.microsoft.com/office/drawing/2014/main" id="{E51D0609-9FBE-4428-8433-7C487CFBF4B5}"/>
              </a:ext>
            </a:extLst>
          </p:cNvPr>
          <p:cNvSpPr/>
          <p:nvPr/>
        </p:nvSpPr>
        <p:spPr>
          <a:xfrm>
            <a:off x="4195112" y="2440437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965F365D-D3C1-4BEE-9530-11BE751CC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7417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65F305C-D281-4D4D-BEF9-67A25825F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Фотоинициирование</a:t>
            </a:r>
            <a:r>
              <a:rPr lang="ru-RU" dirty="0"/>
              <a:t>. Реакции </a:t>
            </a:r>
            <a:r>
              <a:rPr lang="ru-RU" dirty="0" err="1"/>
              <a:t>фенолэфира</a:t>
            </a:r>
            <a:endParaRPr lang="ru-RU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0FC474C-B015-4865-AE6F-F479A45FF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016" y="69668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8448E51C-95F9-4EB4-A55C-4807D6E709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5818402"/>
              </p:ext>
            </p:extLst>
          </p:nvPr>
        </p:nvGraphicFramePr>
        <p:xfrm>
          <a:off x="49443" y="670984"/>
          <a:ext cx="9036000" cy="1535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2" name="CS ChemDraw Drawing" r:id="rId3" imgW="3818933" imgH="643014" progId="ChemDraw.Document.6.0">
                  <p:embed/>
                </p:oleObj>
              </mc:Choice>
              <mc:Fallback>
                <p:oleObj name="CS ChemDraw Drawing" r:id="rId3" imgW="3818933" imgH="643014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43" y="670984"/>
                        <a:ext cx="9036000" cy="1535878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00B05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5">
            <a:extLst>
              <a:ext uri="{FF2B5EF4-FFF2-40B4-BE49-F238E27FC236}">
                <a16:creationId xmlns:a16="http://schemas.microsoft.com/office/drawing/2014/main" id="{A417608B-90A2-4DF6-879D-827D184B99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130552"/>
            <a:ext cx="949046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CBDD1B98-B667-481A-B108-293EDFF583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9579086"/>
              </p:ext>
            </p:extLst>
          </p:nvPr>
        </p:nvGraphicFramePr>
        <p:xfrm>
          <a:off x="49443" y="3220054"/>
          <a:ext cx="9036000" cy="1317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3" name="CS ChemDraw Drawing" r:id="rId5" imgW="5620589" imgH="809449" progId="ChemDraw.Document.6.0">
                  <p:embed/>
                </p:oleObj>
              </mc:Choice>
              <mc:Fallback>
                <p:oleObj name="CS ChemDraw Drawing" r:id="rId5" imgW="5620589" imgH="809449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43" y="3220054"/>
                        <a:ext cx="9036000" cy="1317844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accent5">
                            <a:lumMod val="7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D76317A-6B09-4B4E-83B7-A8188F42DAC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4" t="-2682" r="152" b="2682"/>
          <a:stretch/>
        </p:blipFill>
        <p:spPr>
          <a:xfrm>
            <a:off x="4779" y="4783123"/>
            <a:ext cx="4963341" cy="858202"/>
          </a:xfrm>
          <a:prstGeom prst="rect">
            <a:avLst/>
          </a:prstGeom>
        </p:spPr>
      </p:pic>
      <p:sp>
        <p:nvSpPr>
          <p:cNvPr id="11" name="Стрелка: вниз 10">
            <a:extLst>
              <a:ext uri="{FF2B5EF4-FFF2-40B4-BE49-F238E27FC236}">
                <a16:creationId xmlns:a16="http://schemas.microsoft.com/office/drawing/2014/main" id="{5823C800-F756-4B5E-BF04-73C9002D281A}"/>
              </a:ext>
            </a:extLst>
          </p:cNvPr>
          <p:cNvSpPr/>
          <p:nvPr/>
        </p:nvSpPr>
        <p:spPr>
          <a:xfrm>
            <a:off x="4373587" y="4537898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47B38DDE-149C-4D46-B961-A03EC928352E}"/>
              </a:ext>
            </a:extLst>
          </p:cNvPr>
          <p:cNvGrpSpPr/>
          <p:nvPr/>
        </p:nvGrpSpPr>
        <p:grpSpPr>
          <a:xfrm>
            <a:off x="5076439" y="5124370"/>
            <a:ext cx="4072340" cy="387583"/>
            <a:chOff x="4459648" y="6019687"/>
            <a:chExt cx="4624856" cy="440168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964AD50B-23D8-4CD3-8612-110E7073DF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4769" b="3868"/>
            <a:stretch/>
          </p:blipFill>
          <p:spPr>
            <a:xfrm>
              <a:off x="5202936" y="6019687"/>
              <a:ext cx="3881568" cy="440168"/>
            </a:xfrm>
            <a:prstGeom prst="rect">
              <a:avLst/>
            </a:prstGeom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7B3EE17A-D2BC-430C-BF5C-A8B1306316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7567" r="85594" b="3868"/>
            <a:stretch/>
          </p:blipFill>
          <p:spPr>
            <a:xfrm>
              <a:off x="4459648" y="6100124"/>
              <a:ext cx="743288" cy="359731"/>
            </a:xfrm>
            <a:prstGeom prst="rect">
              <a:avLst/>
            </a:prstGeom>
          </p:spPr>
        </p:pic>
      </p:grp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8B926CE3-B9CD-4C42-969D-E736876B8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9170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9B2284A-2CB6-42A8-96AD-8855152D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Фотоинициирование</a:t>
            </a:r>
            <a:r>
              <a:rPr lang="ru-RU" dirty="0"/>
              <a:t>. Реакции радикалов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7321B8E-8320-4DA0-BED9-859A7DDD8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" y="155448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53C38A6D-E6A3-4B29-9321-551B37E9A6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8367751"/>
              </p:ext>
            </p:extLst>
          </p:nvPr>
        </p:nvGraphicFramePr>
        <p:xfrm>
          <a:off x="49443" y="674028"/>
          <a:ext cx="9034626" cy="1017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4" name="CS ChemDraw Drawing" r:id="rId3" imgW="5001634" imgH="563789" progId="ChemDraw.Document.6.0">
                  <p:embed/>
                </p:oleObj>
              </mc:Choice>
              <mc:Fallback>
                <p:oleObj name="CS ChemDraw Drawing" r:id="rId3" imgW="5001634" imgH="563789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43" y="674028"/>
                        <a:ext cx="9034626" cy="1017856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accent5">
                            <a:lumMod val="7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65B904-4C62-47EF-87C4-8688DB1F044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7144" y="1996706"/>
            <a:ext cx="4297049" cy="70991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6871DB-2BDA-40A4-B7A9-E1E68E589685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095576" y="3767667"/>
            <a:ext cx="4942359" cy="1398449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9A47257-AEED-4563-A60F-762733B7D9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9809" y="2101079"/>
            <a:ext cx="3780663" cy="501183"/>
          </a:xfrm>
          <a:prstGeom prst="rect">
            <a:avLst/>
          </a:prstGeom>
        </p:spPr>
      </p:pic>
      <p:sp>
        <p:nvSpPr>
          <p:cNvPr id="10" name="Стрелка: вниз 9">
            <a:extLst>
              <a:ext uri="{FF2B5EF4-FFF2-40B4-BE49-F238E27FC236}">
                <a16:creationId xmlns:a16="http://schemas.microsoft.com/office/drawing/2014/main" id="{BDCB5D74-B228-4132-A357-4DF534B10E63}"/>
              </a:ext>
            </a:extLst>
          </p:cNvPr>
          <p:cNvSpPr/>
          <p:nvPr/>
        </p:nvSpPr>
        <p:spPr>
          <a:xfrm>
            <a:off x="4195112" y="1691884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FD3FF55-9F6B-4CD2-9D7B-55287A9AE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9632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8500F87-DE01-4DDE-BD42-48309E5D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Редукция схемы </a:t>
            </a:r>
            <a:r>
              <a:rPr lang="ru-RU" dirty="0" err="1"/>
              <a:t>фотоинициирования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8D6FB6-E697-4F1F-BCA6-B9B769B4059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34" y="696687"/>
            <a:ext cx="7478885" cy="3555273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85ADB1-EB73-4638-A48C-FAD0640C285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"/>
          <a:stretch/>
        </p:blipFill>
        <p:spPr>
          <a:xfrm>
            <a:off x="0" y="4326464"/>
            <a:ext cx="8577074" cy="2531536"/>
          </a:xfrm>
          <a:prstGeom prst="rect">
            <a:avLst/>
          </a:prstGeom>
        </p:spPr>
      </p:pic>
      <p:sp>
        <p:nvSpPr>
          <p:cNvPr id="6" name="Стрелка: вниз 5">
            <a:extLst>
              <a:ext uri="{FF2B5EF4-FFF2-40B4-BE49-F238E27FC236}">
                <a16:creationId xmlns:a16="http://schemas.microsoft.com/office/drawing/2014/main" id="{1ECB1A6F-3BC5-43FC-83B2-4DA6C99C2D67}"/>
              </a:ext>
            </a:extLst>
          </p:cNvPr>
          <p:cNvSpPr/>
          <p:nvPr/>
        </p:nvSpPr>
        <p:spPr>
          <a:xfrm>
            <a:off x="4112032" y="4251960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2F705C3-392A-48D9-A640-307A1518C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9404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CA46016-2201-4D5A-8046-6DAA59856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4" y="3708774"/>
            <a:ext cx="4686300" cy="733425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9B2284A-2CB6-42A8-96AD-8855152D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Полимеризация. Рост и передача цепи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449619A-B5E5-4F5D-B76F-F4BD01EE5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2" y="696687"/>
            <a:ext cx="4314825" cy="685800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485ADA9D-39CE-4CA9-9B8D-F9332CCA6CDF}"/>
              </a:ext>
            </a:extLst>
          </p:cNvPr>
          <p:cNvGrpSpPr/>
          <p:nvPr/>
        </p:nvGrpSpPr>
        <p:grpSpPr>
          <a:xfrm>
            <a:off x="4102542" y="727962"/>
            <a:ext cx="4507930" cy="647700"/>
            <a:chOff x="2464879" y="3460275"/>
            <a:chExt cx="4507930" cy="647700"/>
          </a:xfrm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62C8734C-CB2D-4CF9-B34D-1BCA0E6018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82000"/>
            <a:stretch/>
          </p:blipFill>
          <p:spPr>
            <a:xfrm>
              <a:off x="2464879" y="3460275"/>
              <a:ext cx="1037273" cy="647700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22A55F1D-50D7-4812-BF90-EDFCB7234A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138" r="1977"/>
            <a:stretch/>
          </p:blipFill>
          <p:spPr>
            <a:xfrm>
              <a:off x="3406649" y="3460275"/>
              <a:ext cx="3566160" cy="647700"/>
            </a:xfrm>
            <a:prstGeom prst="rect">
              <a:avLst/>
            </a:prstGeom>
          </p:spPr>
        </p:pic>
      </p:grp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1D7D488-EBAC-4F9A-837E-2261A7E677A5}"/>
              </a:ext>
            </a:extLst>
          </p:cNvPr>
          <p:cNvSpPr/>
          <p:nvPr/>
        </p:nvSpPr>
        <p:spPr>
          <a:xfrm>
            <a:off x="50185" y="648356"/>
            <a:ext cx="9036000" cy="79024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CE728EF-73CC-460A-AC02-CA8A184D2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9688" y="2018679"/>
            <a:ext cx="4600575" cy="1371600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129E77D-A06F-45C2-B763-1066BC79AE20}"/>
              </a:ext>
            </a:extLst>
          </p:cNvPr>
          <p:cNvSpPr/>
          <p:nvPr/>
        </p:nvSpPr>
        <p:spPr>
          <a:xfrm>
            <a:off x="2224677" y="1998025"/>
            <a:ext cx="4686300" cy="1428653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трелка: вниз 19">
            <a:extLst>
              <a:ext uri="{FF2B5EF4-FFF2-40B4-BE49-F238E27FC236}">
                <a16:creationId xmlns:a16="http://schemas.microsoft.com/office/drawing/2014/main" id="{638F924C-71CA-4C7C-AEB1-62A99D888FAC}"/>
              </a:ext>
            </a:extLst>
          </p:cNvPr>
          <p:cNvSpPr/>
          <p:nvPr/>
        </p:nvSpPr>
        <p:spPr>
          <a:xfrm>
            <a:off x="4196183" y="3411756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22CBDD9D-4AB0-4F61-8D09-3A861720B0E8}"/>
              </a:ext>
            </a:extLst>
          </p:cNvPr>
          <p:cNvGrpSpPr/>
          <p:nvPr/>
        </p:nvGrpSpPr>
        <p:grpSpPr>
          <a:xfrm>
            <a:off x="4445600" y="3928211"/>
            <a:ext cx="4621410" cy="542925"/>
            <a:chOff x="3666292" y="5031119"/>
            <a:chExt cx="4621410" cy="542925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4E077FB8-766D-4382-A9A2-ECFF4CC1DD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325"/>
            <a:stretch/>
          </p:blipFill>
          <p:spPr>
            <a:xfrm>
              <a:off x="4739640" y="5031119"/>
              <a:ext cx="3548062" cy="54292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7289AC3C-C8C6-4A6D-9B81-0F3AF70C12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1876" r="82273"/>
            <a:stretch/>
          </p:blipFill>
          <p:spPr>
            <a:xfrm>
              <a:off x="3666292" y="5095595"/>
              <a:ext cx="987743" cy="478449"/>
            </a:xfrm>
            <a:prstGeom prst="rect">
              <a:avLst/>
            </a:prstGeom>
          </p:spPr>
        </p:pic>
      </p:grpSp>
      <p:sp>
        <p:nvSpPr>
          <p:cNvPr id="26" name="Rectangle 2">
            <a:extLst>
              <a:ext uri="{FF2B5EF4-FFF2-40B4-BE49-F238E27FC236}">
                <a16:creationId xmlns:a16="http://schemas.microsoft.com/office/drawing/2014/main" id="{5C419D4A-91DE-42C6-9F9D-DC0CE5E8A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581" y="587324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F4262AAE-C3A1-4089-9195-732871F307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92"/>
          <a:stretch/>
        </p:blipFill>
        <p:spPr>
          <a:xfrm>
            <a:off x="69285" y="4995114"/>
            <a:ext cx="5427710" cy="1295400"/>
          </a:xfrm>
          <a:prstGeom prst="rect">
            <a:avLst/>
          </a:prstGeom>
        </p:spPr>
      </p:pic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430ECD3F-9865-40B2-AB82-4F545E35FFEF}"/>
              </a:ext>
            </a:extLst>
          </p:cNvPr>
          <p:cNvGrpSpPr/>
          <p:nvPr/>
        </p:nvGrpSpPr>
        <p:grpSpPr>
          <a:xfrm>
            <a:off x="5316926" y="5205740"/>
            <a:ext cx="3754346" cy="1042758"/>
            <a:chOff x="3792826" y="2377328"/>
            <a:chExt cx="4665563" cy="1160808"/>
          </a:xfrm>
        </p:grpSpPr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1912245F-3BE5-4699-9D73-0F1FD80EB6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68701"/>
            <a:stretch/>
          </p:blipFill>
          <p:spPr>
            <a:xfrm>
              <a:off x="3792826" y="2377328"/>
              <a:ext cx="1726122" cy="1123950"/>
            </a:xfrm>
            <a:prstGeom prst="rect">
              <a:avLst/>
            </a:prstGeom>
          </p:spPr>
        </p:pic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7587F893-EA92-4D2B-98A6-DB592B93BE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6453"/>
            <a:stretch/>
          </p:blipFill>
          <p:spPr>
            <a:xfrm>
              <a:off x="7159752" y="2414186"/>
              <a:ext cx="1298637" cy="1123950"/>
            </a:xfrm>
            <a:prstGeom prst="rect">
              <a:avLst/>
            </a:prstGeom>
          </p:spPr>
        </p:pic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52AC61FC-01E2-4E09-B1ED-DDC9D1DC5E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6872" r="34610"/>
            <a:stretch/>
          </p:blipFill>
          <p:spPr>
            <a:xfrm>
              <a:off x="5518948" y="2412274"/>
              <a:ext cx="1572769" cy="1123950"/>
            </a:xfrm>
            <a:prstGeom prst="rect">
              <a:avLst/>
            </a:prstGeom>
          </p:spPr>
        </p:pic>
      </p:grp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1D04B509-7146-4690-85EB-93B2B7BF3262}"/>
              </a:ext>
            </a:extLst>
          </p:cNvPr>
          <p:cNvSpPr/>
          <p:nvPr/>
        </p:nvSpPr>
        <p:spPr>
          <a:xfrm>
            <a:off x="59125" y="4946128"/>
            <a:ext cx="9036000" cy="142865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E75C928-30D1-40AE-86F1-D63E98E2E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5846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9B2284A-2CB6-42A8-96AD-8855152D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Полимеризация. Ингибирование и обрыв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4B49116-D7C1-415A-AA00-AC37F8437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" y="685987"/>
            <a:ext cx="4943475" cy="619125"/>
          </a:xfrm>
          <a:prstGeom prst="rect">
            <a:avLst/>
          </a:prstGeom>
        </p:spPr>
      </p:pic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25B456F6-084B-4C19-A27D-FAB24B15DE99}"/>
              </a:ext>
            </a:extLst>
          </p:cNvPr>
          <p:cNvGrpSpPr/>
          <p:nvPr/>
        </p:nvGrpSpPr>
        <p:grpSpPr>
          <a:xfrm>
            <a:off x="4782275" y="828862"/>
            <a:ext cx="4272635" cy="476250"/>
            <a:chOff x="1665821" y="2289111"/>
            <a:chExt cx="4272635" cy="476250"/>
          </a:xfrm>
        </p:grpSpPr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45692FB5-99CF-49FF-B75E-53465C2C93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602"/>
            <a:stretch/>
          </p:blipFill>
          <p:spPr>
            <a:xfrm>
              <a:off x="2532888" y="2289111"/>
              <a:ext cx="3405568" cy="476250"/>
            </a:xfrm>
            <a:prstGeom prst="rect">
              <a:avLst/>
            </a:prstGeom>
          </p:spPr>
        </p:pic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24A14601-C164-40F6-B1AF-229E789A7D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3501" r="84440"/>
            <a:stretch/>
          </p:blipFill>
          <p:spPr>
            <a:xfrm>
              <a:off x="1665821" y="2321260"/>
              <a:ext cx="849264" cy="411952"/>
            </a:xfrm>
            <a:prstGeom prst="rect">
              <a:avLst/>
            </a:prstGeom>
          </p:spPr>
        </p:pic>
      </p:grp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D48486D6-9102-49E2-9513-1619CF4A9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1" y="2147516"/>
            <a:ext cx="9053496" cy="2067099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33" name="Стрелка: вниз 32">
            <a:extLst>
              <a:ext uri="{FF2B5EF4-FFF2-40B4-BE49-F238E27FC236}">
                <a16:creationId xmlns:a16="http://schemas.microsoft.com/office/drawing/2014/main" id="{64570D3A-E7A9-499B-8A6F-0B53D9BC8139}"/>
              </a:ext>
            </a:extLst>
          </p:cNvPr>
          <p:cNvSpPr/>
          <p:nvPr/>
        </p:nvSpPr>
        <p:spPr>
          <a:xfrm>
            <a:off x="4199422" y="4234990"/>
            <a:ext cx="743288" cy="48245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A6BAB6E5-D2DC-4F7D-BEFC-D35994F17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17442"/>
            <a:ext cx="4362450" cy="790575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8FE44C38-1CB2-4EEC-9FE0-D4EBAB62060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20" r="72106"/>
          <a:stretch/>
        </p:blipFill>
        <p:spPr>
          <a:xfrm>
            <a:off x="4627626" y="4985769"/>
            <a:ext cx="1244686" cy="414691"/>
          </a:xfrm>
          <a:prstGeom prst="rect">
            <a:avLst/>
          </a:prstGeom>
        </p:spPr>
      </p:pic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3E4E9D59-FB9D-4E87-9121-5269C78702B5}"/>
              </a:ext>
            </a:extLst>
          </p:cNvPr>
          <p:cNvSpPr/>
          <p:nvPr/>
        </p:nvSpPr>
        <p:spPr>
          <a:xfrm>
            <a:off x="23239" y="637723"/>
            <a:ext cx="9090000" cy="77457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F54B1444-5E60-4744-8327-10769F91DF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02"/>
          <a:stretch/>
        </p:blipFill>
        <p:spPr>
          <a:xfrm>
            <a:off x="5893880" y="5009095"/>
            <a:ext cx="3122104" cy="436609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F3B0310-FB51-493D-A535-3223B643B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9003-FD66-4EE2-B2FC-54CC186F223F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111185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3700</TotalTime>
  <Words>596</Words>
  <Application>Microsoft Office PowerPoint</Application>
  <PresentationFormat>Экран (4:3)</PresentationFormat>
  <Paragraphs>154</Paragraphs>
  <Slides>27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27</vt:i4>
      </vt:variant>
    </vt:vector>
  </HeadingPairs>
  <TitlesOfParts>
    <vt:vector size="37" baseType="lpstr">
      <vt:lpstr>SimSun</vt:lpstr>
      <vt:lpstr>Arial</vt:lpstr>
      <vt:lpstr>Calibri</vt:lpstr>
      <vt:lpstr>Calibri Light</vt:lpstr>
      <vt:lpstr>Cambria Math</vt:lpstr>
      <vt:lpstr>Times New Roman</vt:lpstr>
      <vt:lpstr>Wingdings</vt:lpstr>
      <vt:lpstr>Тема Office</vt:lpstr>
      <vt:lpstr>CS ChemDraw Drawing</vt:lpstr>
      <vt:lpstr>Рисунок</vt:lpstr>
      <vt:lpstr>Моделирование процесса полимеризации композиций ДМЭГ/бутанол, ПЭТА/бутанол и ОКМ-2/бутанол, инициируемого системой о-хинон/амин.</vt:lpstr>
      <vt:lpstr>ЦЕЛЬ РАБОТЫ </vt:lpstr>
      <vt:lpstr>Фотоинициирование. Активация хинона</vt:lpstr>
      <vt:lpstr>Фотоинициирование. Фотовосстановления</vt:lpstr>
      <vt:lpstr>Фотоинициирование. Реакции фенолэфира</vt:lpstr>
      <vt:lpstr>Фотоинициирование. Реакции радикалов</vt:lpstr>
      <vt:lpstr>Редукция схемы фотоинициирования</vt:lpstr>
      <vt:lpstr>Полимеризация. Рост и передача цепи</vt:lpstr>
      <vt:lpstr>Полимеризация. Ингибирование и обрыв</vt:lpstr>
      <vt:lpstr>Редукция схемы полимеризации</vt:lpstr>
      <vt:lpstr>Ошибка редукции схемы фотоинициирования</vt:lpstr>
      <vt:lpstr>Ошибка редукции схемы полимеризации</vt:lpstr>
      <vt:lpstr>Исследование кинетики ОКМ-2</vt:lpstr>
      <vt:lpstr>Исследование кинетики ДМЭГ</vt:lpstr>
      <vt:lpstr>Исследование кинетики ПЭТА</vt:lpstr>
      <vt:lpstr>Влияние k_l, k_diff, k_r, k_p на конверсию</vt:lpstr>
      <vt:lpstr>Влияние k_dQ, k_(rD-rec), k_(rD-dis) на конверсию</vt:lpstr>
      <vt:lpstr>Влияние k_prop, k_inh  на конверсию</vt:lpstr>
      <vt:lpstr>Влияние k_(trans-sol), k_(trans-m), k_(ter-rec) на конверсию</vt:lpstr>
      <vt:lpstr>Описание диффузионной модели</vt:lpstr>
      <vt:lpstr>ТЕОРЕТИЧЕСКАЯ ЧАСТЬ. ДИФФУЗИЯ</vt:lpstr>
      <vt:lpstr>ТЕОРЕТИЧЕСКАЯ ЧАСТЬ . ВЯЗКОСТЬ </vt:lpstr>
      <vt:lpstr>НАХОЖДЕНИЕ ВЯЗКОСТЕЙ</vt:lpstr>
      <vt:lpstr>ВЯЗКОСТЬ. ЧИСТЫЕ ВЕЩЕСТВА</vt:lpstr>
      <vt:lpstr>МОЛЕКУЛЯРНАЯ ДИНАМИКА</vt:lpstr>
      <vt:lpstr>КОЭФФИЦИЕНТЫ ДИФФУЗИИ ЧИСТЫХ ВЕЩЕСТВ</vt:lpstr>
      <vt:lpstr>ВЫВОДЫ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HOME</dc:creator>
  <cp:lastModifiedBy>STRANGER</cp:lastModifiedBy>
  <cp:revision>192</cp:revision>
  <dcterms:created xsi:type="dcterms:W3CDTF">2024-04-02T18:34:12Z</dcterms:created>
  <dcterms:modified xsi:type="dcterms:W3CDTF">2024-05-29T19:16:52Z</dcterms:modified>
</cp:coreProperties>
</file>